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a:srgbClr val="F22D1E"/>
    <a:srgbClr val="FF683F"/>
    <a:srgbClr val="F33B2D"/>
    <a:srgbClr val="F22212"/>
    <a:srgbClr val="8A3CC4"/>
    <a:srgbClr val="ED59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p:scale>
          <a:sx n="65" d="100"/>
          <a:sy n="65" d="100"/>
        </p:scale>
        <p:origin x="19" y="-48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US" sz="2800" dirty="0"/>
              <a:t>Frequency of drugs per category</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Number of drugs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Hoja1!$A$2:$A$12</c:f>
              <c:strCache>
                <c:ptCount val="11"/>
                <c:pt idx="0">
                  <c:v>Anti-TB</c:v>
                </c:pt>
                <c:pt idx="1">
                  <c:v>Cotrimoxazole Prophylaxis</c:v>
                </c:pt>
                <c:pt idx="2">
                  <c:v>Other Antibacterials</c:v>
                </c:pt>
                <c:pt idx="3">
                  <c:v>Therapeutic Nutrients</c:v>
                </c:pt>
                <c:pt idx="4">
                  <c:v>SNC Agents </c:v>
                </c:pt>
                <c:pt idx="5">
                  <c:v>Antifungal</c:v>
                </c:pt>
                <c:pt idx="6">
                  <c:v>Gastrointestinal Agents</c:v>
                </c:pt>
                <c:pt idx="7">
                  <c:v>Antiviral</c:v>
                </c:pt>
                <c:pt idx="8">
                  <c:v>Anti-inflammatory Agents</c:v>
                </c:pt>
                <c:pt idx="9">
                  <c:v>Cardiovascular Agents</c:v>
                </c:pt>
                <c:pt idx="10">
                  <c:v>Other</c:v>
                </c:pt>
              </c:strCache>
            </c:strRef>
          </c:cat>
          <c:val>
            <c:numRef>
              <c:f>Hoja1!$B$2:$B$12</c:f>
              <c:numCache>
                <c:formatCode>General</c:formatCode>
                <c:ptCount val="11"/>
                <c:pt idx="0">
                  <c:v>100</c:v>
                </c:pt>
                <c:pt idx="1">
                  <c:v>71</c:v>
                </c:pt>
                <c:pt idx="2">
                  <c:v>40</c:v>
                </c:pt>
                <c:pt idx="3">
                  <c:v>25</c:v>
                </c:pt>
                <c:pt idx="4">
                  <c:v>17</c:v>
                </c:pt>
                <c:pt idx="5">
                  <c:v>16</c:v>
                </c:pt>
                <c:pt idx="6">
                  <c:v>11</c:v>
                </c:pt>
                <c:pt idx="7">
                  <c:v>9</c:v>
                </c:pt>
                <c:pt idx="8">
                  <c:v>6</c:v>
                </c:pt>
                <c:pt idx="9">
                  <c:v>4</c:v>
                </c:pt>
                <c:pt idx="10">
                  <c:v>15</c:v>
                </c:pt>
              </c:numCache>
            </c:numRef>
          </c:val>
          <c:extLst>
            <c:ext xmlns:c16="http://schemas.microsoft.com/office/drawing/2014/chart" uri="{C3380CC4-5D6E-409C-BE32-E72D297353CC}">
              <c16:uniqueId val="{00000000-51B0-4448-A81F-607888B890AE}"/>
            </c:ext>
          </c:extLst>
        </c:ser>
        <c:dLbls>
          <c:showLegendKey val="0"/>
          <c:showVal val="0"/>
          <c:showCatName val="0"/>
          <c:showSerName val="0"/>
          <c:showPercent val="0"/>
          <c:showBubbleSize val="0"/>
        </c:dLbls>
        <c:gapWidth val="150"/>
        <c:axId val="653970592"/>
        <c:axId val="653975296"/>
      </c:barChart>
      <c:catAx>
        <c:axId val="653970592"/>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s-MX"/>
                  <a:t>Category of drugs</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53975296"/>
        <c:crosses val="autoZero"/>
        <c:auto val="1"/>
        <c:lblAlgn val="ctr"/>
        <c:lblOffset val="100"/>
        <c:noMultiLvlLbl val="0"/>
      </c:catAx>
      <c:valAx>
        <c:axId val="653975296"/>
        <c:scaling>
          <c:orientation val="minMax"/>
        </c:scaling>
        <c:delete val="0"/>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s-MX"/>
                  <a:t>Number</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5397059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800" noProof="0" dirty="0"/>
              <a:t>Frequency of ADRs per category</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4662411616161616"/>
          <c:y val="7.9926502469186575E-2"/>
          <c:w val="0.85159128787878791"/>
          <c:h val="0.60218567788048538"/>
        </c:manualLayout>
      </c:layout>
      <c:barChart>
        <c:barDir val="col"/>
        <c:grouping val="clustered"/>
        <c:varyColors val="0"/>
        <c:ser>
          <c:idx val="0"/>
          <c:order val="0"/>
          <c:tx>
            <c:strRef>
              <c:f>Hoja1!$B$1</c:f>
              <c:strCache>
                <c:ptCount val="1"/>
                <c:pt idx="0">
                  <c:v>Number of ADRs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Hoja1!$A$2:$A$14</c:f>
              <c:strCache>
                <c:ptCount val="13"/>
                <c:pt idx="0">
                  <c:v>GI Disturbances</c:v>
                </c:pt>
                <c:pt idx="1">
                  <c:v>Sleep Disturbances</c:v>
                </c:pt>
                <c:pt idx="2">
                  <c:v>Skin Lesions</c:v>
                </c:pt>
                <c:pt idx="3">
                  <c:v>Headache</c:v>
                </c:pt>
                <c:pt idx="4">
                  <c:v>Fatigue</c:v>
                </c:pt>
                <c:pt idx="5">
                  <c:v>Mood Disorders</c:v>
                </c:pt>
                <c:pt idx="6">
                  <c:v>Dizziness</c:v>
                </c:pt>
                <c:pt idx="7">
                  <c:v>Paresthesia</c:v>
                </c:pt>
                <c:pt idx="8">
                  <c:v>Fever</c:v>
                </c:pt>
                <c:pt idx="9">
                  <c:v>Anemia</c:v>
                </c:pt>
                <c:pt idx="10">
                  <c:v>Neuromotor Disturbances</c:v>
                </c:pt>
                <c:pt idx="11">
                  <c:v>Myositis</c:v>
                </c:pt>
                <c:pt idx="12">
                  <c:v>Other</c:v>
                </c:pt>
              </c:strCache>
            </c:strRef>
          </c:cat>
          <c:val>
            <c:numRef>
              <c:f>Hoja1!$B$2:$B$14</c:f>
              <c:numCache>
                <c:formatCode>General</c:formatCode>
                <c:ptCount val="13"/>
                <c:pt idx="0">
                  <c:v>149</c:v>
                </c:pt>
                <c:pt idx="1">
                  <c:v>77</c:v>
                </c:pt>
                <c:pt idx="2">
                  <c:v>50</c:v>
                </c:pt>
                <c:pt idx="3">
                  <c:v>46</c:v>
                </c:pt>
                <c:pt idx="4">
                  <c:v>38</c:v>
                </c:pt>
                <c:pt idx="5">
                  <c:v>23</c:v>
                </c:pt>
                <c:pt idx="6">
                  <c:v>26</c:v>
                </c:pt>
                <c:pt idx="7">
                  <c:v>13</c:v>
                </c:pt>
                <c:pt idx="8">
                  <c:v>15</c:v>
                </c:pt>
                <c:pt idx="9">
                  <c:v>7</c:v>
                </c:pt>
                <c:pt idx="10">
                  <c:v>6</c:v>
                </c:pt>
                <c:pt idx="11">
                  <c:v>5</c:v>
                </c:pt>
                <c:pt idx="12">
                  <c:v>10</c:v>
                </c:pt>
              </c:numCache>
            </c:numRef>
          </c:val>
          <c:extLst>
            <c:ext xmlns:c16="http://schemas.microsoft.com/office/drawing/2014/chart" uri="{C3380CC4-5D6E-409C-BE32-E72D297353CC}">
              <c16:uniqueId val="{00000000-B6BC-44AB-BD31-0DC0EBA2DCC5}"/>
            </c:ext>
          </c:extLst>
        </c:ser>
        <c:dLbls>
          <c:showLegendKey val="0"/>
          <c:showVal val="0"/>
          <c:showCatName val="0"/>
          <c:showSerName val="0"/>
          <c:showPercent val="0"/>
          <c:showBubbleSize val="0"/>
        </c:dLbls>
        <c:gapWidth val="150"/>
        <c:axId val="653972552"/>
        <c:axId val="653973728"/>
      </c:barChart>
      <c:catAx>
        <c:axId val="65397255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a:t>Category of ADR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53973728"/>
        <c:crosses val="autoZero"/>
        <c:auto val="1"/>
        <c:lblAlgn val="ctr"/>
        <c:lblOffset val="100"/>
        <c:noMultiLvlLbl val="0"/>
      </c:catAx>
      <c:valAx>
        <c:axId val="653973728"/>
        <c:scaling>
          <c:orientation val="minMax"/>
        </c:scaling>
        <c:delete val="0"/>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a:t>Number</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5397255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9B263-9990-4E08-B4D9-B2B9DE94F260}" type="doc">
      <dgm:prSet loTypeId="urn:microsoft.com/office/officeart/2005/8/layout/process2" loCatId="process" qsTypeId="urn:microsoft.com/office/officeart/2005/8/quickstyle/simple1" qsCatId="simple" csTypeId="urn:microsoft.com/office/officeart/2005/8/colors/accent5_2" csCatId="accent5" phldr="1"/>
      <dgm:spPr/>
      <dgm:t>
        <a:bodyPr/>
        <a:lstStyle/>
        <a:p>
          <a:endParaRPr lang="es-ES"/>
        </a:p>
      </dgm:t>
    </dgm:pt>
    <dgm:pt modelId="{B89D20D6-2C59-4766-8131-5F50FF69546E}">
      <dgm:prSet custT="1"/>
      <dgm:spPr/>
      <dgm:t>
        <a:bodyPr/>
        <a:lstStyle/>
        <a:p>
          <a:r>
            <a:rPr lang="en-US" sz="1800">
              <a:latin typeface="Arial" panose="020B0604020202020204" pitchFamily="34" charset="0"/>
              <a:cs typeface="Arial" panose="020B0604020202020204" pitchFamily="34" charset="0"/>
            </a:rPr>
            <a:t>Medication burden</a:t>
          </a:r>
          <a:endParaRPr lang="es-ES" sz="1800" dirty="0">
            <a:latin typeface="Arial" panose="020B0604020202020204" pitchFamily="34" charset="0"/>
            <a:cs typeface="Arial" panose="020B0604020202020204" pitchFamily="34" charset="0"/>
          </a:endParaRPr>
        </a:p>
      </dgm:t>
    </dgm:pt>
    <dgm:pt modelId="{A99FAE0A-D8A2-461E-A2CC-2FE4FA9D2AB5}" type="parTrans" cxnId="{A28C06F7-C715-48BE-8682-1336C83933D6}">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6488FD15-E7A5-49C1-BEB7-5DC1C2B2F1D3}" type="sibTrans" cxnId="{A28C06F7-C715-48BE-8682-1336C83933D6}">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1EB911DC-9155-4203-973E-70F5745ECCD7}">
      <dgm:prSet custT="1"/>
      <dgm:spPr/>
      <dgm:t>
        <a:bodyPr/>
        <a:lstStyle/>
        <a:p>
          <a:r>
            <a:rPr lang="en-US" sz="1800" b="1" dirty="0">
              <a:latin typeface="Arial" panose="020B0604020202020204" pitchFamily="34" charset="0"/>
              <a:cs typeface="Arial" panose="020B0604020202020204" pitchFamily="34" charset="0"/>
            </a:rPr>
            <a:t>Follow-up at 2, 8, 16, 24 weeks after date of ART start</a:t>
          </a:r>
          <a:endParaRPr lang="es-ES" sz="1800" b="1" dirty="0">
            <a:latin typeface="Arial" panose="020B0604020202020204" pitchFamily="34" charset="0"/>
            <a:cs typeface="Arial" panose="020B0604020202020204" pitchFamily="34" charset="0"/>
          </a:endParaRPr>
        </a:p>
      </dgm:t>
    </dgm:pt>
    <dgm:pt modelId="{1E14501E-8D4E-4C11-B38D-8DF2941C99B2}" type="parTrans" cxnId="{785E116E-C1D8-4983-8930-16D2EA90A1D1}">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3D360506-7204-48CF-A2DB-F49911CE6B59}" type="sibTrans" cxnId="{785E116E-C1D8-4983-8930-16D2EA90A1D1}">
      <dgm:prSet custT="1"/>
      <dgm:spPr/>
      <dgm:t>
        <a:bodyPr/>
        <a:lstStyle/>
        <a:p>
          <a:endParaRPr lang="es-ES" sz="1800">
            <a:solidFill>
              <a:schemeClr val="bg1"/>
            </a:solidFill>
            <a:latin typeface="Arial" panose="020B0604020202020204" pitchFamily="34" charset="0"/>
            <a:cs typeface="Arial" panose="020B0604020202020204" pitchFamily="34" charset="0"/>
          </a:endParaRPr>
        </a:p>
      </dgm:t>
    </dgm:pt>
    <dgm:pt modelId="{3AAE20A2-B02B-4154-A66C-EF63A780B914}">
      <dgm:prSet custT="1"/>
      <dgm:spPr/>
      <dgm:t>
        <a:bodyPr/>
        <a:lstStyle/>
        <a:p>
          <a:r>
            <a:rPr lang="en-US" sz="1800" b="1">
              <a:latin typeface="Arial" panose="020B0604020202020204" pitchFamily="34" charset="0"/>
              <a:cs typeface="Arial" panose="020B0604020202020204" pitchFamily="34" charset="0"/>
            </a:rPr>
            <a:t>Viral load between 3-9 months of Treatment</a:t>
          </a:r>
          <a:endParaRPr lang="es-ES" sz="1800" b="1" dirty="0">
            <a:latin typeface="Arial" panose="020B0604020202020204" pitchFamily="34" charset="0"/>
            <a:cs typeface="Arial" panose="020B0604020202020204" pitchFamily="34" charset="0"/>
          </a:endParaRPr>
        </a:p>
      </dgm:t>
    </dgm:pt>
    <dgm:pt modelId="{984D5880-56E2-437F-8616-A9F6182C2781}" type="parTrans" cxnId="{4F7CCC81-2C77-4732-B14C-276D9D4A2C5F}">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C8D3EDE0-1962-440D-B426-3469C35C58C7}" type="sibTrans" cxnId="{4F7CCC81-2C77-4732-B14C-276D9D4A2C5F}">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8BF871A1-A41F-46EE-AE8C-4CD9C7116AD4}">
      <dgm:prSet custT="1"/>
      <dgm:spPr/>
      <dgm:t>
        <a:bodyPr/>
        <a:lstStyle/>
        <a:p>
          <a:r>
            <a:rPr lang="en-US" sz="1800" b="1" noProof="0" dirty="0">
              <a:latin typeface="Arial" panose="020B0604020202020204" pitchFamily="34" charset="0"/>
              <a:cs typeface="Arial" panose="020B0604020202020204" pitchFamily="34" charset="0"/>
            </a:rPr>
            <a:t>Enrollment</a:t>
          </a:r>
        </a:p>
      </dgm:t>
    </dgm:pt>
    <dgm:pt modelId="{3679B341-FED1-490F-867D-6D22C47741B2}" type="parTrans" cxnId="{4F383FEA-0FEB-4BCB-9F80-3590AAF0364A}">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0A3CEF54-58DB-4CC7-BF77-56D89A0BF670}" type="sibTrans" cxnId="{4F383FEA-0FEB-4BCB-9F80-3590AAF0364A}">
      <dgm:prSet custT="1"/>
      <dgm:spPr/>
      <dgm:t>
        <a:bodyPr/>
        <a:lstStyle/>
        <a:p>
          <a:endParaRPr lang="es-ES" sz="1800">
            <a:solidFill>
              <a:schemeClr val="bg1"/>
            </a:solidFill>
            <a:latin typeface="Arial" panose="020B0604020202020204" pitchFamily="34" charset="0"/>
            <a:cs typeface="Arial" panose="020B0604020202020204" pitchFamily="34" charset="0"/>
          </a:endParaRPr>
        </a:p>
      </dgm:t>
    </dgm:pt>
    <dgm:pt modelId="{DD4F9193-D809-43F5-8132-A2B85F421D04}">
      <dgm:prSet custT="1"/>
      <dgm:spPr/>
      <dgm:t>
        <a:bodyPr/>
        <a:lstStyle/>
        <a:p>
          <a:r>
            <a:rPr lang="en-US" sz="1800" dirty="0">
              <a:latin typeface="Arial" panose="020B0604020202020204" pitchFamily="34" charset="0"/>
              <a:cs typeface="Arial" panose="020B0604020202020204" pitchFamily="34" charset="0"/>
            </a:rPr>
            <a:t>Active Tuberculosis</a:t>
          </a:r>
          <a:endParaRPr lang="es-ES" sz="1800" dirty="0">
            <a:latin typeface="Arial" panose="020B0604020202020204" pitchFamily="34" charset="0"/>
            <a:cs typeface="Arial" panose="020B0604020202020204" pitchFamily="34" charset="0"/>
          </a:endParaRPr>
        </a:p>
      </dgm:t>
    </dgm:pt>
    <dgm:pt modelId="{8219114C-7ED9-4D53-953D-18ACFC87E6EC}" type="parTrans" cxnId="{0761962E-2C07-4AD2-BC5E-D0419D8DBB91}">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3372BB19-8D75-4DC0-BFC8-4BFDE11CC781}" type="sibTrans" cxnId="{0761962E-2C07-4AD2-BC5E-D0419D8DBB91}">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4F36A5B9-7B33-4CAA-9B82-0BF263E375D0}">
      <dgm:prSet custT="1"/>
      <dgm:spPr/>
      <dgm:t>
        <a:bodyPr/>
        <a:lstStyle/>
        <a:p>
          <a:r>
            <a:rPr lang="en-US" sz="1800" b="1" dirty="0">
              <a:latin typeface="Arial" panose="020B0604020202020204" pitchFamily="34" charset="0"/>
              <a:cs typeface="Arial" panose="020B0604020202020204" pitchFamily="34" charset="0"/>
            </a:rPr>
            <a:t>Data extraction from medical records</a:t>
          </a:r>
          <a:endParaRPr lang="es-ES" sz="1800" b="1" dirty="0">
            <a:latin typeface="Arial" panose="020B0604020202020204" pitchFamily="34" charset="0"/>
            <a:cs typeface="Arial" panose="020B0604020202020204" pitchFamily="34" charset="0"/>
          </a:endParaRPr>
        </a:p>
      </dgm:t>
    </dgm:pt>
    <dgm:pt modelId="{8DA81B20-31D2-4B8B-B844-23E795C94305}" type="parTrans" cxnId="{C3B3DB97-184A-4F71-A925-F257879C27DA}">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C6DB7328-022D-4E38-8EF2-88E321677B4E}" type="sibTrans" cxnId="{C3B3DB97-184A-4F71-A925-F257879C27DA}">
      <dgm:prSet custT="1"/>
      <dgm:spPr/>
      <dgm:t>
        <a:bodyPr/>
        <a:lstStyle/>
        <a:p>
          <a:endParaRPr lang="es-ES" sz="1800">
            <a:solidFill>
              <a:schemeClr val="bg1"/>
            </a:solidFill>
            <a:latin typeface="Arial" panose="020B0604020202020204" pitchFamily="34" charset="0"/>
            <a:cs typeface="Arial" panose="020B0604020202020204" pitchFamily="34" charset="0"/>
          </a:endParaRPr>
        </a:p>
      </dgm:t>
    </dgm:pt>
    <dgm:pt modelId="{FFDE1B4C-882B-48D8-A552-E1FFFCFE67B1}">
      <dgm:prSet custT="1"/>
      <dgm:spPr/>
      <dgm:t>
        <a:bodyPr/>
        <a:lstStyle/>
        <a:p>
          <a:r>
            <a:rPr lang="en-US" sz="1800" noProof="0" dirty="0">
              <a:latin typeface="Arial" panose="020B0604020202020204" pitchFamily="34" charset="0"/>
              <a:cs typeface="Arial" panose="020B0604020202020204" pitchFamily="34" charset="0"/>
            </a:rPr>
            <a:t>ADRs – presence (Naranjo Algorithm), category and severity (DAIDS Adverse Event Grading Tables)</a:t>
          </a:r>
        </a:p>
      </dgm:t>
    </dgm:pt>
    <dgm:pt modelId="{FEE82AE0-D5A6-48DA-8A1C-81160BC168A5}" type="parTrans" cxnId="{9EE96CF2-B6CE-447C-B8FF-A4098D3421CD}">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4B4C648A-9F14-4E78-AD96-5C7C325F3F82}" type="sibTrans" cxnId="{9EE96CF2-B6CE-447C-B8FF-A4098D3421CD}">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A070E3F4-CBB6-4E09-AE19-2A6F18CBCC47}">
      <dgm:prSet custT="1"/>
      <dgm:spPr/>
      <dgm:t>
        <a:bodyPr/>
        <a:lstStyle/>
        <a:p>
          <a:r>
            <a:rPr lang="en-US" sz="1800">
              <a:latin typeface="Arial" panose="020B0604020202020204" pitchFamily="34" charset="0"/>
              <a:cs typeface="Arial" panose="020B0604020202020204" pitchFamily="34" charset="0"/>
            </a:rPr>
            <a:t>Adherence questionnaire (SMAQ)</a:t>
          </a:r>
          <a:endParaRPr lang="es-ES" sz="1800" dirty="0">
            <a:latin typeface="Arial" panose="020B0604020202020204" pitchFamily="34" charset="0"/>
            <a:cs typeface="Arial" panose="020B0604020202020204" pitchFamily="34" charset="0"/>
          </a:endParaRPr>
        </a:p>
      </dgm:t>
    </dgm:pt>
    <dgm:pt modelId="{BFAB627E-A322-44DB-95AD-4C1C6447E5F6}" type="parTrans" cxnId="{437A4AB2-6389-48C2-B624-E30DEA65AA65}">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42649BC7-82EE-4B84-AAA0-ACB936326F70}" type="sibTrans" cxnId="{437A4AB2-6389-48C2-B624-E30DEA65AA65}">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80D8FA53-B5FD-43EC-8E9F-02392F446A21}">
      <dgm:prSet custT="1"/>
      <dgm:spPr/>
      <dgm:t>
        <a:bodyPr/>
        <a:lstStyle/>
        <a:p>
          <a:r>
            <a:rPr lang="en-US" sz="1800">
              <a:latin typeface="Arial" panose="020B0604020202020204" pitchFamily="34" charset="0"/>
              <a:cs typeface="Arial" panose="020B0604020202020204" pitchFamily="34" charset="0"/>
            </a:rPr>
            <a:t>Laboratorial information</a:t>
          </a:r>
          <a:endParaRPr lang="es-ES" sz="1800" dirty="0">
            <a:latin typeface="Arial" panose="020B0604020202020204" pitchFamily="34" charset="0"/>
            <a:cs typeface="Arial" panose="020B0604020202020204" pitchFamily="34" charset="0"/>
          </a:endParaRPr>
        </a:p>
      </dgm:t>
    </dgm:pt>
    <dgm:pt modelId="{BEB4199A-857E-4AE0-A55C-6E9AB43404C8}" type="parTrans" cxnId="{A1F85E85-A7DC-496C-93B8-5DC978B56261}">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07CA5705-1458-4784-BD33-1083C067D806}" type="sibTrans" cxnId="{A1F85E85-A7DC-496C-93B8-5DC978B56261}">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C646706A-1C4A-4D41-92D8-6BA8913A1EE3}">
      <dgm:prSet custT="1"/>
      <dgm:spPr/>
      <dgm:t>
        <a:bodyPr/>
        <a:lstStyle/>
        <a:p>
          <a:r>
            <a:rPr lang="en-US" sz="1800" noProof="0">
              <a:latin typeface="Arial" panose="020B0604020202020204" pitchFamily="34" charset="0"/>
              <a:cs typeface="Arial" panose="020B0604020202020204" pitchFamily="34" charset="0"/>
            </a:rPr>
            <a:t>HIV related information. </a:t>
          </a:r>
          <a:r>
            <a:rPr lang="en-US" sz="1800">
              <a:latin typeface="Arial" panose="020B0604020202020204" pitchFamily="34" charset="0"/>
              <a:cs typeface="Arial" panose="020B0604020202020204" pitchFamily="34" charset="0"/>
            </a:rPr>
            <a:t>Baseline viral load and CD4 cell count.</a:t>
          </a:r>
          <a:endParaRPr lang="en-US" sz="1800" noProof="0" dirty="0">
            <a:latin typeface="Arial" panose="020B0604020202020204" pitchFamily="34" charset="0"/>
            <a:cs typeface="Arial" panose="020B0604020202020204" pitchFamily="34" charset="0"/>
          </a:endParaRPr>
        </a:p>
      </dgm:t>
    </dgm:pt>
    <dgm:pt modelId="{BC601D71-E737-4F1B-9CC7-062F869F3BA8}" type="parTrans" cxnId="{901CD1EA-9C9A-4638-B17F-D843BCFA8709}">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8BD8F6EB-0757-49DB-A5EA-EEA1758353FC}" type="sibTrans" cxnId="{901CD1EA-9C9A-4638-B17F-D843BCFA8709}">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24988676-54E4-46F9-87D4-B3E2D26FF327}">
      <dgm:prSet custT="1"/>
      <dgm:spPr/>
      <dgm:t>
        <a:bodyPr/>
        <a:lstStyle/>
        <a:p>
          <a:r>
            <a:rPr lang="en-US" sz="1800">
              <a:latin typeface="Arial" panose="020B0604020202020204" pitchFamily="34" charset="0"/>
              <a:cs typeface="Arial" panose="020B0604020202020204" pitchFamily="34" charset="0"/>
            </a:rPr>
            <a:t>Additional medications prescribed</a:t>
          </a:r>
          <a:endParaRPr lang="es-ES" sz="1800" dirty="0">
            <a:latin typeface="Arial" panose="020B0604020202020204" pitchFamily="34" charset="0"/>
            <a:cs typeface="Arial" panose="020B0604020202020204" pitchFamily="34" charset="0"/>
          </a:endParaRPr>
        </a:p>
      </dgm:t>
    </dgm:pt>
    <dgm:pt modelId="{AF09EB46-B5CB-45CA-BD7A-0EDD69930A9C}" type="parTrans" cxnId="{294DC0E6-3213-4DDD-88C9-7845E269259B}">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F41F8264-6033-4C45-8899-78DDF9634C7B}" type="sibTrans" cxnId="{294DC0E6-3213-4DDD-88C9-7845E269259B}">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D4884F36-5442-46AE-B8ED-286B446F89B9}">
      <dgm:prSet custT="1"/>
      <dgm:spPr/>
      <dgm:t>
        <a:bodyPr/>
        <a:lstStyle/>
        <a:p>
          <a:r>
            <a:rPr lang="en-US" sz="1800" noProof="0">
              <a:latin typeface="Arial" panose="020B0604020202020204" pitchFamily="34" charset="0"/>
              <a:cs typeface="Arial" panose="020B0604020202020204" pitchFamily="34" charset="0"/>
            </a:rPr>
            <a:t>Demographic data</a:t>
          </a:r>
          <a:endParaRPr lang="en-US" sz="1800" noProof="0" dirty="0">
            <a:latin typeface="Arial" panose="020B0604020202020204" pitchFamily="34" charset="0"/>
            <a:cs typeface="Arial" panose="020B0604020202020204" pitchFamily="34" charset="0"/>
          </a:endParaRPr>
        </a:p>
      </dgm:t>
    </dgm:pt>
    <dgm:pt modelId="{3A5CBCB9-9F29-4872-9C9B-26ECFFCFA908}" type="parTrans" cxnId="{99FD17F7-74EB-4206-9DC9-9892E78A6C1E}">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FC1743E4-575F-409B-9521-36E34E0AB283}" type="sibTrans" cxnId="{99FD17F7-74EB-4206-9DC9-9892E78A6C1E}">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75AECA93-1362-4CDF-9C55-0F4E9E5633D9}">
      <dgm:prSet custT="1"/>
      <dgm:spPr/>
      <dgm:t>
        <a:bodyPr/>
        <a:lstStyle/>
        <a:p>
          <a:r>
            <a:rPr lang="en-US" sz="1800" noProof="0" dirty="0">
              <a:latin typeface="Arial" panose="020B0604020202020204" pitchFamily="34" charset="0"/>
              <a:cs typeface="Arial" panose="020B0604020202020204" pitchFamily="34" charset="0"/>
            </a:rPr>
            <a:t>Medication burden (</a:t>
          </a:r>
          <a:r>
            <a:rPr lang="en-US" sz="1800" noProof="0" dirty="0">
              <a:latin typeface="+mn-lt"/>
              <a:cs typeface="Arial" panose="020B0604020202020204" pitchFamily="34" charset="0"/>
            </a:rPr>
            <a:t>medication</a:t>
          </a:r>
          <a:r>
            <a:rPr lang="en-US" sz="1800" noProof="0" dirty="0">
              <a:latin typeface="Arial" panose="020B0604020202020204" pitchFamily="34" charset="0"/>
              <a:cs typeface="Arial" panose="020B0604020202020204" pitchFamily="34" charset="0"/>
            </a:rPr>
            <a:t> </a:t>
          </a:r>
          <a:r>
            <a:rPr lang="en-US" sz="1800" dirty="0"/>
            <a:t>used for more than 7 days including vitamins and supplements) </a:t>
          </a:r>
          <a:endParaRPr lang="en-US" sz="1800" noProof="0" dirty="0">
            <a:latin typeface="Arial" panose="020B0604020202020204" pitchFamily="34" charset="0"/>
            <a:cs typeface="Arial" panose="020B0604020202020204" pitchFamily="34" charset="0"/>
          </a:endParaRPr>
        </a:p>
      </dgm:t>
    </dgm:pt>
    <dgm:pt modelId="{8496AE96-FD20-417C-A0EB-66E677AE67CB}" type="parTrans" cxnId="{3717F8A5-0169-4662-8A7A-FC181BD0473E}">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702CE3F7-2BB9-43A7-9607-A8ECBC255363}" type="sibTrans" cxnId="{3717F8A5-0169-4662-8A7A-FC181BD0473E}">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8D5C10E8-84BA-4DB2-BDB3-73237802E857}">
      <dgm:prSet custT="1"/>
      <dgm:spPr/>
      <dgm:t>
        <a:bodyPr/>
        <a:lstStyle/>
        <a:p>
          <a:r>
            <a:rPr lang="en-US" sz="1800" dirty="0">
              <a:latin typeface="Arial" panose="020B0604020202020204" pitchFamily="34" charset="0"/>
              <a:cs typeface="Arial" panose="020B0604020202020204" pitchFamily="34" charset="0"/>
            </a:rPr>
            <a:t>Depression (CES-D), Alcohol consumption (AUDIT), and Illicit drug use (DAST-10)</a:t>
          </a:r>
          <a:endParaRPr lang="en-US" sz="1800" noProof="0" dirty="0">
            <a:latin typeface="Arial" panose="020B0604020202020204" pitchFamily="34" charset="0"/>
            <a:cs typeface="Arial" panose="020B0604020202020204" pitchFamily="34" charset="0"/>
          </a:endParaRPr>
        </a:p>
      </dgm:t>
    </dgm:pt>
    <dgm:pt modelId="{B5CD0AD8-B798-4D22-AFDF-24C720FC7210}" type="parTrans" cxnId="{DD7BBCFB-2EEB-41A4-92DC-FC160FB69DAB}">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3CC10B3D-1B95-4985-8DC4-A1424FC49B88}" type="sibTrans" cxnId="{DD7BBCFB-2EEB-41A4-92DC-FC160FB69DAB}">
      <dgm:prSet/>
      <dgm:spPr/>
      <dgm:t>
        <a:bodyPr/>
        <a:lstStyle/>
        <a:p>
          <a:endParaRPr lang="es-ES" sz="4000">
            <a:solidFill>
              <a:schemeClr val="bg1"/>
            </a:solidFill>
            <a:latin typeface="Arial" panose="020B0604020202020204" pitchFamily="34" charset="0"/>
            <a:cs typeface="Arial" panose="020B0604020202020204" pitchFamily="34" charset="0"/>
          </a:endParaRPr>
        </a:p>
      </dgm:t>
    </dgm:pt>
    <dgm:pt modelId="{4D655A17-9B89-49B3-B779-BCB3D16522BA}">
      <dgm:prSet custT="1"/>
      <dgm:spPr/>
      <dgm:t>
        <a:bodyPr/>
        <a:lstStyle/>
        <a:p>
          <a:r>
            <a:rPr lang="en-US" altLang="en-US" sz="1800" dirty="0">
              <a:latin typeface="Arial" panose="020B0604020202020204" pitchFamily="34" charset="0"/>
              <a:cs typeface="Arial" panose="020B0604020202020204" pitchFamily="34" charset="0"/>
            </a:rPr>
            <a:t>Informed consent</a:t>
          </a:r>
          <a:endParaRPr lang="en-US" sz="1800" noProof="0" dirty="0">
            <a:latin typeface="Arial" panose="020B0604020202020204" pitchFamily="34" charset="0"/>
            <a:cs typeface="Arial" panose="020B0604020202020204" pitchFamily="34" charset="0"/>
          </a:endParaRPr>
        </a:p>
      </dgm:t>
    </dgm:pt>
    <dgm:pt modelId="{F267249C-82AE-485B-AED5-5B9C220B7DA1}" type="parTrans" cxnId="{0087818C-1236-4375-8353-C64F1FC8662B}">
      <dgm:prSet/>
      <dgm:spPr/>
      <dgm:t>
        <a:bodyPr/>
        <a:lstStyle/>
        <a:p>
          <a:endParaRPr lang="es-ES" sz="1600">
            <a:solidFill>
              <a:schemeClr val="bg1"/>
            </a:solidFill>
            <a:latin typeface="Arial" panose="020B0604020202020204" pitchFamily="34" charset="0"/>
            <a:cs typeface="Arial" panose="020B0604020202020204" pitchFamily="34" charset="0"/>
          </a:endParaRPr>
        </a:p>
      </dgm:t>
    </dgm:pt>
    <dgm:pt modelId="{2BD83E3D-4E5D-48FF-8766-95A14C6F1B11}" type="sibTrans" cxnId="{0087818C-1236-4375-8353-C64F1FC8662B}">
      <dgm:prSet/>
      <dgm:spPr/>
      <dgm:t>
        <a:bodyPr/>
        <a:lstStyle/>
        <a:p>
          <a:endParaRPr lang="es-ES" sz="1600">
            <a:solidFill>
              <a:schemeClr val="bg1"/>
            </a:solidFill>
            <a:latin typeface="Arial" panose="020B0604020202020204" pitchFamily="34" charset="0"/>
            <a:cs typeface="Arial" panose="020B0604020202020204" pitchFamily="34" charset="0"/>
          </a:endParaRPr>
        </a:p>
      </dgm:t>
    </dgm:pt>
    <dgm:pt modelId="{5C3D142C-FC01-43A7-ACA6-F25F6AD5EDA2}">
      <dgm:prSet custT="1"/>
      <dgm:spPr/>
      <dgm:t>
        <a:bodyPr/>
        <a:lstStyle/>
        <a:p>
          <a:r>
            <a:rPr lang="en-US" sz="1800" dirty="0"/>
            <a:t>Viral suppression was defined as less than 40 copies/ml. </a:t>
          </a:r>
          <a:endParaRPr lang="es-ES" sz="1800" b="1" dirty="0">
            <a:latin typeface="Arial" panose="020B0604020202020204" pitchFamily="34" charset="0"/>
            <a:cs typeface="Arial" panose="020B0604020202020204" pitchFamily="34" charset="0"/>
          </a:endParaRPr>
        </a:p>
      </dgm:t>
    </dgm:pt>
    <dgm:pt modelId="{BBCC6D69-1FB0-4C69-8CD6-B21CB303AC19}" type="parTrans" cxnId="{2C636FF8-674F-450C-B656-0E721456F6F8}">
      <dgm:prSet/>
      <dgm:spPr/>
      <dgm:t>
        <a:bodyPr/>
        <a:lstStyle/>
        <a:p>
          <a:endParaRPr lang="es-ES">
            <a:solidFill>
              <a:schemeClr val="bg1"/>
            </a:solidFill>
          </a:endParaRPr>
        </a:p>
      </dgm:t>
    </dgm:pt>
    <dgm:pt modelId="{C3B57DF4-D39A-4B7A-A9EC-207BC83F2F42}" type="sibTrans" cxnId="{2C636FF8-674F-450C-B656-0E721456F6F8}">
      <dgm:prSet/>
      <dgm:spPr/>
      <dgm:t>
        <a:bodyPr/>
        <a:lstStyle/>
        <a:p>
          <a:endParaRPr lang="es-ES">
            <a:solidFill>
              <a:schemeClr val="bg1"/>
            </a:solidFill>
          </a:endParaRPr>
        </a:p>
      </dgm:t>
    </dgm:pt>
    <dgm:pt modelId="{D3B86D7B-9689-4FFE-8707-985748CB5BD0}" type="pres">
      <dgm:prSet presAssocID="{6899B263-9990-4E08-B4D9-B2B9DE94F260}" presName="linearFlow" presStyleCnt="0">
        <dgm:presLayoutVars>
          <dgm:resizeHandles val="exact"/>
        </dgm:presLayoutVars>
      </dgm:prSet>
      <dgm:spPr/>
    </dgm:pt>
    <dgm:pt modelId="{A0B1545A-477C-4957-A742-B6C9E03F8FAB}" type="pres">
      <dgm:prSet presAssocID="{8BF871A1-A41F-46EE-AE8C-4CD9C7116AD4}" presName="node" presStyleLbl="node1" presStyleIdx="0" presStyleCnt="4" custScaleX="140240" custScaleY="193419" custLinFactNeighborY="-10480">
        <dgm:presLayoutVars>
          <dgm:bulletEnabled val="1"/>
        </dgm:presLayoutVars>
      </dgm:prSet>
      <dgm:spPr/>
    </dgm:pt>
    <dgm:pt modelId="{2E7251A8-B740-47D9-B08C-71BF72F41BC6}" type="pres">
      <dgm:prSet presAssocID="{0A3CEF54-58DB-4CC7-BF77-56D89A0BF670}" presName="sibTrans" presStyleLbl="sibTrans2D1" presStyleIdx="0" presStyleCnt="3" custScaleX="99629"/>
      <dgm:spPr/>
    </dgm:pt>
    <dgm:pt modelId="{9BF15646-1D3A-44C8-81FE-E54EE3ACD6AE}" type="pres">
      <dgm:prSet presAssocID="{0A3CEF54-58DB-4CC7-BF77-56D89A0BF670}" presName="connectorText" presStyleLbl="sibTrans2D1" presStyleIdx="0" presStyleCnt="3"/>
      <dgm:spPr/>
    </dgm:pt>
    <dgm:pt modelId="{AE8E98C6-2019-4114-8ECE-63BE263B1E24}" type="pres">
      <dgm:prSet presAssocID="{4F36A5B9-7B33-4CAA-9B82-0BF263E375D0}" presName="node" presStyleLbl="node1" presStyleIdx="1" presStyleCnt="4" custScaleX="140219" custScaleY="121545" custLinFactNeighborY="-31200">
        <dgm:presLayoutVars>
          <dgm:bulletEnabled val="1"/>
        </dgm:presLayoutVars>
      </dgm:prSet>
      <dgm:spPr/>
    </dgm:pt>
    <dgm:pt modelId="{270D64B7-BC0C-4481-8AC5-A01725C191AC}" type="pres">
      <dgm:prSet presAssocID="{C6DB7328-022D-4E38-8EF2-88E321677B4E}" presName="sibTrans" presStyleLbl="sibTrans2D1" presStyleIdx="1" presStyleCnt="3" custScaleX="66643"/>
      <dgm:spPr/>
    </dgm:pt>
    <dgm:pt modelId="{DD7898D4-F53C-47F7-84E4-79BA3B1A92D4}" type="pres">
      <dgm:prSet presAssocID="{C6DB7328-022D-4E38-8EF2-88E321677B4E}" presName="connectorText" presStyleLbl="sibTrans2D1" presStyleIdx="1" presStyleCnt="3"/>
      <dgm:spPr/>
    </dgm:pt>
    <dgm:pt modelId="{32E92D01-246B-490B-B084-6734CFCBF32D}" type="pres">
      <dgm:prSet presAssocID="{1EB911DC-9155-4203-973E-70F5745ECCD7}" presName="node" presStyleLbl="node1" presStyleIdx="2" presStyleCnt="4" custScaleX="140240" custScaleY="131324" custLinFactNeighborY="-28038">
        <dgm:presLayoutVars>
          <dgm:bulletEnabled val="1"/>
        </dgm:presLayoutVars>
      </dgm:prSet>
      <dgm:spPr/>
    </dgm:pt>
    <dgm:pt modelId="{387A6E82-B43B-4782-8C2B-8757BE82564C}" type="pres">
      <dgm:prSet presAssocID="{3D360506-7204-48CF-A2DB-F49911CE6B59}" presName="sibTrans" presStyleLbl="sibTrans2D1" presStyleIdx="2" presStyleCnt="3" custScaleX="75704"/>
      <dgm:spPr/>
    </dgm:pt>
    <dgm:pt modelId="{61B53E49-EFE5-4483-B627-80E7674D5EAB}" type="pres">
      <dgm:prSet presAssocID="{3D360506-7204-48CF-A2DB-F49911CE6B59}" presName="connectorText" presStyleLbl="sibTrans2D1" presStyleIdx="2" presStyleCnt="3"/>
      <dgm:spPr/>
    </dgm:pt>
    <dgm:pt modelId="{9CDAAA15-ACF8-4B01-AFBF-6B98FB780F22}" type="pres">
      <dgm:prSet presAssocID="{3AAE20A2-B02B-4154-A66C-EF63A780B914}" presName="node" presStyleLbl="node1" presStyleIdx="3" presStyleCnt="4" custScaleX="140240" custScaleY="70496" custLinFactNeighborY="-37524">
        <dgm:presLayoutVars>
          <dgm:bulletEnabled val="1"/>
        </dgm:presLayoutVars>
      </dgm:prSet>
      <dgm:spPr/>
    </dgm:pt>
  </dgm:ptLst>
  <dgm:cxnLst>
    <dgm:cxn modelId="{1D20B80B-A50C-4876-9555-EA1A1371371A}" type="presOf" srcId="{0A3CEF54-58DB-4CC7-BF77-56D89A0BF670}" destId="{9BF15646-1D3A-44C8-81FE-E54EE3ACD6AE}" srcOrd="1" destOrd="0" presId="urn:microsoft.com/office/officeart/2005/8/layout/process2"/>
    <dgm:cxn modelId="{136FB50F-D58F-429A-AAAC-51CFA6F01702}" type="presOf" srcId="{FFDE1B4C-882B-48D8-A552-E1FFFCFE67B1}" destId="{32E92D01-246B-490B-B084-6734CFCBF32D}" srcOrd="0" destOrd="1" presId="urn:microsoft.com/office/officeart/2005/8/layout/process2"/>
    <dgm:cxn modelId="{D3115514-7DB3-4809-9FA4-088E13C2A3B6}" type="presOf" srcId="{24988676-54E4-46F9-87D4-B3E2D26FF327}" destId="{AE8E98C6-2019-4114-8ECE-63BE263B1E24}" srcOrd="0" destOrd="3" presId="urn:microsoft.com/office/officeart/2005/8/layout/process2"/>
    <dgm:cxn modelId="{E23BC71C-6340-4BE0-B9AC-1DEC17E0C447}" type="presOf" srcId="{8BF871A1-A41F-46EE-AE8C-4CD9C7116AD4}" destId="{A0B1545A-477C-4957-A742-B6C9E03F8FAB}" srcOrd="0" destOrd="0" presId="urn:microsoft.com/office/officeart/2005/8/layout/process2"/>
    <dgm:cxn modelId="{0761962E-2C07-4AD2-BC5E-D0419D8DBB91}" srcId="{8BF871A1-A41F-46EE-AE8C-4CD9C7116AD4}" destId="{DD4F9193-D809-43F5-8132-A2B85F421D04}" srcOrd="4" destOrd="0" parTransId="{8219114C-7ED9-4D53-953D-18ACFC87E6EC}" sibTransId="{3372BB19-8D75-4DC0-BFC8-4BFDE11CC781}"/>
    <dgm:cxn modelId="{BBA3A52F-8DA6-47D3-8EE3-422229E693D9}" type="presOf" srcId="{4F36A5B9-7B33-4CAA-9B82-0BF263E375D0}" destId="{AE8E98C6-2019-4114-8ECE-63BE263B1E24}" srcOrd="0" destOrd="0" presId="urn:microsoft.com/office/officeart/2005/8/layout/process2"/>
    <dgm:cxn modelId="{2EF67631-88CF-4471-9846-C40BD46126A0}" type="presOf" srcId="{C6DB7328-022D-4E38-8EF2-88E321677B4E}" destId="{270D64B7-BC0C-4481-8AC5-A01725C191AC}" srcOrd="0" destOrd="0" presId="urn:microsoft.com/office/officeart/2005/8/layout/process2"/>
    <dgm:cxn modelId="{5C9B7833-C188-4516-88B4-B81D37BD8437}" type="presOf" srcId="{B89D20D6-2C59-4766-8131-5F50FF69546E}" destId="{32E92D01-246B-490B-B084-6734CFCBF32D}" srcOrd="0" destOrd="2" presId="urn:microsoft.com/office/officeart/2005/8/layout/process2"/>
    <dgm:cxn modelId="{54A61046-0FCF-466A-8610-55599AE2E9A6}" type="presOf" srcId="{C6DB7328-022D-4E38-8EF2-88E321677B4E}" destId="{DD7898D4-F53C-47F7-84E4-79BA3B1A92D4}" srcOrd="1" destOrd="0" presId="urn:microsoft.com/office/officeart/2005/8/layout/process2"/>
    <dgm:cxn modelId="{FCE6F149-9DEF-4E62-A4E9-A0F2DA9633E8}" type="presOf" srcId="{1EB911DC-9155-4203-973E-70F5745ECCD7}" destId="{32E92D01-246B-490B-B084-6734CFCBF32D}" srcOrd="0" destOrd="0" presId="urn:microsoft.com/office/officeart/2005/8/layout/process2"/>
    <dgm:cxn modelId="{952C3B4D-2528-426F-A4B3-AE03BB5C4081}" type="presOf" srcId="{8D5C10E8-84BA-4DB2-BDB3-73237802E857}" destId="{A0B1545A-477C-4957-A742-B6C9E03F8FAB}" srcOrd="0" destOrd="4" presId="urn:microsoft.com/office/officeart/2005/8/layout/process2"/>
    <dgm:cxn modelId="{785E116E-C1D8-4983-8930-16D2EA90A1D1}" srcId="{6899B263-9990-4E08-B4D9-B2B9DE94F260}" destId="{1EB911DC-9155-4203-973E-70F5745ECCD7}" srcOrd="2" destOrd="0" parTransId="{1E14501E-8D4E-4C11-B38D-8DF2941C99B2}" sibTransId="{3D360506-7204-48CF-A2DB-F49911CE6B59}"/>
    <dgm:cxn modelId="{2EEEBF53-42ED-4C71-AD9B-F6FBED9BC2B8}" type="presOf" srcId="{80D8FA53-B5FD-43EC-8E9F-02392F446A21}" destId="{AE8E98C6-2019-4114-8ECE-63BE263B1E24}" srcOrd="0" destOrd="1" presId="urn:microsoft.com/office/officeart/2005/8/layout/process2"/>
    <dgm:cxn modelId="{C6118C74-0733-4A5D-A96A-6767ED2C7A09}" type="presOf" srcId="{3AAE20A2-B02B-4154-A66C-EF63A780B914}" destId="{9CDAAA15-ACF8-4B01-AFBF-6B98FB780F22}" srcOrd="0" destOrd="0" presId="urn:microsoft.com/office/officeart/2005/8/layout/process2"/>
    <dgm:cxn modelId="{894E5C55-3BBB-498B-9D54-EF908183A88E}" type="presOf" srcId="{0A3CEF54-58DB-4CC7-BF77-56D89A0BF670}" destId="{2E7251A8-B740-47D9-B08C-71BF72F41BC6}" srcOrd="0" destOrd="0" presId="urn:microsoft.com/office/officeart/2005/8/layout/process2"/>
    <dgm:cxn modelId="{4F7CCC81-2C77-4732-B14C-276D9D4A2C5F}" srcId="{6899B263-9990-4E08-B4D9-B2B9DE94F260}" destId="{3AAE20A2-B02B-4154-A66C-EF63A780B914}" srcOrd="3" destOrd="0" parTransId="{984D5880-56E2-437F-8616-A9F6182C2781}" sibTransId="{C8D3EDE0-1962-440D-B426-3469C35C58C7}"/>
    <dgm:cxn modelId="{A1F85E85-A7DC-496C-93B8-5DC978B56261}" srcId="{4F36A5B9-7B33-4CAA-9B82-0BF263E375D0}" destId="{80D8FA53-B5FD-43EC-8E9F-02392F446A21}" srcOrd="0" destOrd="0" parTransId="{BEB4199A-857E-4AE0-A55C-6E9AB43404C8}" sibTransId="{07CA5705-1458-4784-BD33-1083C067D806}"/>
    <dgm:cxn modelId="{B8F65E87-CF3A-459D-9E32-0EC471CA4801}" type="presOf" srcId="{5C3D142C-FC01-43A7-ACA6-F25F6AD5EDA2}" destId="{9CDAAA15-ACF8-4B01-AFBF-6B98FB780F22}" srcOrd="0" destOrd="1" presId="urn:microsoft.com/office/officeart/2005/8/layout/process2"/>
    <dgm:cxn modelId="{46BAF18A-BE09-4F51-AFF6-4BB2E13C062D}" type="presOf" srcId="{3D360506-7204-48CF-A2DB-F49911CE6B59}" destId="{61B53E49-EFE5-4483-B627-80E7674D5EAB}" srcOrd="1" destOrd="0" presId="urn:microsoft.com/office/officeart/2005/8/layout/process2"/>
    <dgm:cxn modelId="{0087818C-1236-4375-8353-C64F1FC8662B}" srcId="{8BF871A1-A41F-46EE-AE8C-4CD9C7116AD4}" destId="{4D655A17-9B89-49B3-B779-BCB3D16522BA}" srcOrd="0" destOrd="0" parTransId="{F267249C-82AE-485B-AED5-5B9C220B7DA1}" sibTransId="{2BD83E3D-4E5D-48FF-8766-95A14C6F1B11}"/>
    <dgm:cxn modelId="{AA97A597-3B50-43A0-9762-B17A79217403}" type="presOf" srcId="{3D360506-7204-48CF-A2DB-F49911CE6B59}" destId="{387A6E82-B43B-4782-8C2B-8757BE82564C}" srcOrd="0" destOrd="0" presId="urn:microsoft.com/office/officeart/2005/8/layout/process2"/>
    <dgm:cxn modelId="{C3B3DB97-184A-4F71-A925-F257879C27DA}" srcId="{6899B263-9990-4E08-B4D9-B2B9DE94F260}" destId="{4F36A5B9-7B33-4CAA-9B82-0BF263E375D0}" srcOrd="1" destOrd="0" parTransId="{8DA81B20-31D2-4B8B-B844-23E795C94305}" sibTransId="{C6DB7328-022D-4E38-8EF2-88E321677B4E}"/>
    <dgm:cxn modelId="{3717F8A5-0169-4662-8A7A-FC181BD0473E}" srcId="{8BF871A1-A41F-46EE-AE8C-4CD9C7116AD4}" destId="{75AECA93-1362-4CDF-9C55-0F4E9E5633D9}" srcOrd="2" destOrd="0" parTransId="{8496AE96-FD20-417C-A0EB-66E677AE67CB}" sibTransId="{702CE3F7-2BB9-43A7-9607-A8ECBC255363}"/>
    <dgm:cxn modelId="{437A4AB2-6389-48C2-B624-E30DEA65AA65}" srcId="{1EB911DC-9155-4203-973E-70F5745ECCD7}" destId="{A070E3F4-CBB6-4E09-AE19-2A6F18CBCC47}" srcOrd="2" destOrd="0" parTransId="{BFAB627E-A322-44DB-95AD-4C1C6447E5F6}" sibTransId="{42649BC7-82EE-4B84-AAA0-ACB936326F70}"/>
    <dgm:cxn modelId="{FB81B8C1-3133-4ED4-9733-2A101AB05312}" type="presOf" srcId="{6899B263-9990-4E08-B4D9-B2B9DE94F260}" destId="{D3B86D7B-9689-4FFE-8707-985748CB5BD0}" srcOrd="0" destOrd="0" presId="urn:microsoft.com/office/officeart/2005/8/layout/process2"/>
    <dgm:cxn modelId="{5FF437D6-713B-40C8-972A-69891736CE85}" type="presOf" srcId="{D4884F36-5442-46AE-B8ED-286B446F89B9}" destId="{A0B1545A-477C-4957-A742-B6C9E03F8FAB}" srcOrd="0" destOrd="2" presId="urn:microsoft.com/office/officeart/2005/8/layout/process2"/>
    <dgm:cxn modelId="{998B17DE-2A64-47CC-84F3-DAAA299DBC2A}" type="presOf" srcId="{C646706A-1C4A-4D41-92D8-6BA8913A1EE3}" destId="{AE8E98C6-2019-4114-8ECE-63BE263B1E24}" srcOrd="0" destOrd="2" presId="urn:microsoft.com/office/officeart/2005/8/layout/process2"/>
    <dgm:cxn modelId="{1DCBB5DF-516A-4D3C-B9D2-40D14B2C9F91}" type="presOf" srcId="{A070E3F4-CBB6-4E09-AE19-2A6F18CBCC47}" destId="{32E92D01-246B-490B-B084-6734CFCBF32D}" srcOrd="0" destOrd="3" presId="urn:microsoft.com/office/officeart/2005/8/layout/process2"/>
    <dgm:cxn modelId="{204772E0-169B-40B9-A1A6-F0BCC2966DE1}" type="presOf" srcId="{75AECA93-1362-4CDF-9C55-0F4E9E5633D9}" destId="{A0B1545A-477C-4957-A742-B6C9E03F8FAB}" srcOrd="0" destOrd="3" presId="urn:microsoft.com/office/officeart/2005/8/layout/process2"/>
    <dgm:cxn modelId="{294DC0E6-3213-4DDD-88C9-7845E269259B}" srcId="{4F36A5B9-7B33-4CAA-9B82-0BF263E375D0}" destId="{24988676-54E4-46F9-87D4-B3E2D26FF327}" srcOrd="2" destOrd="0" parTransId="{AF09EB46-B5CB-45CA-BD7A-0EDD69930A9C}" sibTransId="{F41F8264-6033-4C45-8899-78DDF9634C7B}"/>
    <dgm:cxn modelId="{603247E9-6B1B-4F3A-A7C6-04D049F362DA}" type="presOf" srcId="{4D655A17-9B89-49B3-B779-BCB3D16522BA}" destId="{A0B1545A-477C-4957-A742-B6C9E03F8FAB}" srcOrd="0" destOrd="1" presId="urn:microsoft.com/office/officeart/2005/8/layout/process2"/>
    <dgm:cxn modelId="{4F383FEA-0FEB-4BCB-9F80-3590AAF0364A}" srcId="{6899B263-9990-4E08-B4D9-B2B9DE94F260}" destId="{8BF871A1-A41F-46EE-AE8C-4CD9C7116AD4}" srcOrd="0" destOrd="0" parTransId="{3679B341-FED1-490F-867D-6D22C47741B2}" sibTransId="{0A3CEF54-58DB-4CC7-BF77-56D89A0BF670}"/>
    <dgm:cxn modelId="{901CD1EA-9C9A-4638-B17F-D843BCFA8709}" srcId="{4F36A5B9-7B33-4CAA-9B82-0BF263E375D0}" destId="{C646706A-1C4A-4D41-92D8-6BA8913A1EE3}" srcOrd="1" destOrd="0" parTransId="{BC601D71-E737-4F1B-9CC7-062F869F3BA8}" sibTransId="{8BD8F6EB-0757-49DB-A5EA-EEA1758353FC}"/>
    <dgm:cxn modelId="{01F17BEE-D681-4E1F-B915-369E86C270EC}" type="presOf" srcId="{DD4F9193-D809-43F5-8132-A2B85F421D04}" destId="{A0B1545A-477C-4957-A742-B6C9E03F8FAB}" srcOrd="0" destOrd="5" presId="urn:microsoft.com/office/officeart/2005/8/layout/process2"/>
    <dgm:cxn modelId="{9EE96CF2-B6CE-447C-B8FF-A4098D3421CD}" srcId="{1EB911DC-9155-4203-973E-70F5745ECCD7}" destId="{FFDE1B4C-882B-48D8-A552-E1FFFCFE67B1}" srcOrd="0" destOrd="0" parTransId="{FEE82AE0-D5A6-48DA-8A1C-81160BC168A5}" sibTransId="{4B4C648A-9F14-4E78-AD96-5C7C325F3F82}"/>
    <dgm:cxn modelId="{A28C06F7-C715-48BE-8682-1336C83933D6}" srcId="{1EB911DC-9155-4203-973E-70F5745ECCD7}" destId="{B89D20D6-2C59-4766-8131-5F50FF69546E}" srcOrd="1" destOrd="0" parTransId="{A99FAE0A-D8A2-461E-A2CC-2FE4FA9D2AB5}" sibTransId="{6488FD15-E7A5-49C1-BEB7-5DC1C2B2F1D3}"/>
    <dgm:cxn modelId="{99FD17F7-74EB-4206-9DC9-9892E78A6C1E}" srcId="{8BF871A1-A41F-46EE-AE8C-4CD9C7116AD4}" destId="{D4884F36-5442-46AE-B8ED-286B446F89B9}" srcOrd="1" destOrd="0" parTransId="{3A5CBCB9-9F29-4872-9C9B-26ECFFCFA908}" sibTransId="{FC1743E4-575F-409B-9521-36E34E0AB283}"/>
    <dgm:cxn modelId="{2C636FF8-674F-450C-B656-0E721456F6F8}" srcId="{3AAE20A2-B02B-4154-A66C-EF63A780B914}" destId="{5C3D142C-FC01-43A7-ACA6-F25F6AD5EDA2}" srcOrd="0" destOrd="0" parTransId="{BBCC6D69-1FB0-4C69-8CD6-B21CB303AC19}" sibTransId="{C3B57DF4-D39A-4B7A-A9EC-207BC83F2F42}"/>
    <dgm:cxn modelId="{DD7BBCFB-2EEB-41A4-92DC-FC160FB69DAB}" srcId="{8BF871A1-A41F-46EE-AE8C-4CD9C7116AD4}" destId="{8D5C10E8-84BA-4DB2-BDB3-73237802E857}" srcOrd="3" destOrd="0" parTransId="{B5CD0AD8-B798-4D22-AFDF-24C720FC7210}" sibTransId="{3CC10B3D-1B95-4985-8DC4-A1424FC49B88}"/>
    <dgm:cxn modelId="{FE03FB70-2279-4482-BFD9-9FF5C67FCBF0}" type="presParOf" srcId="{D3B86D7B-9689-4FFE-8707-985748CB5BD0}" destId="{A0B1545A-477C-4957-A742-B6C9E03F8FAB}" srcOrd="0" destOrd="0" presId="urn:microsoft.com/office/officeart/2005/8/layout/process2"/>
    <dgm:cxn modelId="{AD4BC46C-5869-4F51-A86E-824D14A9CDBC}" type="presParOf" srcId="{D3B86D7B-9689-4FFE-8707-985748CB5BD0}" destId="{2E7251A8-B740-47D9-B08C-71BF72F41BC6}" srcOrd="1" destOrd="0" presId="urn:microsoft.com/office/officeart/2005/8/layout/process2"/>
    <dgm:cxn modelId="{F09EFAA3-6E96-4D38-B02C-B21381AAB4FC}" type="presParOf" srcId="{2E7251A8-B740-47D9-B08C-71BF72F41BC6}" destId="{9BF15646-1D3A-44C8-81FE-E54EE3ACD6AE}" srcOrd="0" destOrd="0" presId="urn:microsoft.com/office/officeart/2005/8/layout/process2"/>
    <dgm:cxn modelId="{16DC3797-0D82-4C07-8645-DF3E7992FF08}" type="presParOf" srcId="{D3B86D7B-9689-4FFE-8707-985748CB5BD0}" destId="{AE8E98C6-2019-4114-8ECE-63BE263B1E24}" srcOrd="2" destOrd="0" presId="urn:microsoft.com/office/officeart/2005/8/layout/process2"/>
    <dgm:cxn modelId="{1AEFD56E-EF6F-430D-B4B8-5D65B0F190F9}" type="presParOf" srcId="{D3B86D7B-9689-4FFE-8707-985748CB5BD0}" destId="{270D64B7-BC0C-4481-8AC5-A01725C191AC}" srcOrd="3" destOrd="0" presId="urn:microsoft.com/office/officeart/2005/8/layout/process2"/>
    <dgm:cxn modelId="{BAD651A7-DEF0-4F72-9E0E-F874F179F394}" type="presParOf" srcId="{270D64B7-BC0C-4481-8AC5-A01725C191AC}" destId="{DD7898D4-F53C-47F7-84E4-79BA3B1A92D4}" srcOrd="0" destOrd="0" presId="urn:microsoft.com/office/officeart/2005/8/layout/process2"/>
    <dgm:cxn modelId="{01625B77-A138-4233-B325-8CEBA27AC901}" type="presParOf" srcId="{D3B86D7B-9689-4FFE-8707-985748CB5BD0}" destId="{32E92D01-246B-490B-B084-6734CFCBF32D}" srcOrd="4" destOrd="0" presId="urn:microsoft.com/office/officeart/2005/8/layout/process2"/>
    <dgm:cxn modelId="{F4F4853C-3276-4B1E-94E1-CB25C4FEA8DC}" type="presParOf" srcId="{D3B86D7B-9689-4FFE-8707-985748CB5BD0}" destId="{387A6E82-B43B-4782-8C2B-8757BE82564C}" srcOrd="5" destOrd="0" presId="urn:microsoft.com/office/officeart/2005/8/layout/process2"/>
    <dgm:cxn modelId="{123D05E4-209F-4F4F-B932-A3A0931765F2}" type="presParOf" srcId="{387A6E82-B43B-4782-8C2B-8757BE82564C}" destId="{61B53E49-EFE5-4483-B627-80E7674D5EAB}" srcOrd="0" destOrd="0" presId="urn:microsoft.com/office/officeart/2005/8/layout/process2"/>
    <dgm:cxn modelId="{EE386683-D5F0-415F-AF1F-0F3E36A97D48}" type="presParOf" srcId="{D3B86D7B-9689-4FFE-8707-985748CB5BD0}" destId="{9CDAAA15-ACF8-4B01-AFBF-6B98FB780F22}" srcOrd="6" destOrd="0" presId="urn:microsoft.com/office/officeart/2005/8/layout/process2"/>
  </dgm:cxnLst>
  <dgm:bg>
    <a:solidFill>
      <a:schemeClr val="bg1"/>
    </a:solidFill>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1545A-477C-4957-A742-B6C9E03F8FAB}">
      <dsp:nvSpPr>
        <dsp:cNvPr id="0" name=""/>
        <dsp:cNvSpPr/>
      </dsp:nvSpPr>
      <dsp:spPr>
        <a:xfrm>
          <a:off x="-527" y="0"/>
          <a:ext cx="7050474" cy="24809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a:latin typeface="Arial" panose="020B0604020202020204" pitchFamily="34" charset="0"/>
              <a:cs typeface="Arial" panose="020B0604020202020204" pitchFamily="34" charset="0"/>
            </a:rPr>
            <a:t>Enrollment</a:t>
          </a:r>
        </a:p>
        <a:p>
          <a:pPr marL="171450" lvl="1" indent="-171450" algn="l" defTabSz="800100">
            <a:lnSpc>
              <a:spcPct val="90000"/>
            </a:lnSpc>
            <a:spcBef>
              <a:spcPct val="0"/>
            </a:spcBef>
            <a:spcAft>
              <a:spcPct val="15000"/>
            </a:spcAft>
            <a:buChar char="•"/>
          </a:pPr>
          <a:r>
            <a:rPr lang="en-US" altLang="en-US" sz="1800" kern="1200" dirty="0">
              <a:latin typeface="Arial" panose="020B0604020202020204" pitchFamily="34" charset="0"/>
              <a:cs typeface="Arial" panose="020B0604020202020204" pitchFamily="34" charset="0"/>
            </a:rPr>
            <a:t>Informed consent</a:t>
          </a:r>
          <a:endParaRPr lang="en-US" sz="1800" kern="1200" noProof="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noProof="0">
              <a:latin typeface="Arial" panose="020B0604020202020204" pitchFamily="34" charset="0"/>
              <a:cs typeface="Arial" panose="020B0604020202020204" pitchFamily="34" charset="0"/>
            </a:rPr>
            <a:t>Demographic data</a:t>
          </a:r>
          <a:endParaRPr lang="en-US" sz="1800" kern="1200" noProof="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noProof="0" dirty="0">
              <a:latin typeface="Arial" panose="020B0604020202020204" pitchFamily="34" charset="0"/>
              <a:cs typeface="Arial" panose="020B0604020202020204" pitchFamily="34" charset="0"/>
            </a:rPr>
            <a:t>Medication burden (</a:t>
          </a:r>
          <a:r>
            <a:rPr lang="en-US" sz="1800" kern="1200" noProof="0" dirty="0">
              <a:latin typeface="+mn-lt"/>
              <a:cs typeface="Arial" panose="020B0604020202020204" pitchFamily="34" charset="0"/>
            </a:rPr>
            <a:t>medication</a:t>
          </a:r>
          <a:r>
            <a:rPr lang="en-US" sz="1800" kern="1200" noProof="0" dirty="0">
              <a:latin typeface="Arial" panose="020B0604020202020204" pitchFamily="34" charset="0"/>
              <a:cs typeface="Arial" panose="020B0604020202020204" pitchFamily="34" charset="0"/>
            </a:rPr>
            <a:t> </a:t>
          </a:r>
          <a:r>
            <a:rPr lang="en-US" sz="1800" kern="1200" dirty="0"/>
            <a:t>used for more than 7 days including vitamins and supplements) </a:t>
          </a:r>
          <a:endParaRPr lang="en-US" sz="1800" kern="1200" noProof="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Depression (CES-D), Alcohol consumption (AUDIT), and Illicit drug use (DAST-10)</a:t>
          </a:r>
          <a:endParaRPr lang="en-US" sz="1800" kern="1200" noProof="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Active Tuberculosis</a:t>
          </a:r>
          <a:endParaRPr lang="es-ES" sz="1800" kern="1200" dirty="0">
            <a:latin typeface="Arial" panose="020B0604020202020204" pitchFamily="34" charset="0"/>
            <a:cs typeface="Arial" panose="020B0604020202020204" pitchFamily="34" charset="0"/>
          </a:endParaRPr>
        </a:p>
      </dsp:txBody>
      <dsp:txXfrm>
        <a:off x="72137" y="72664"/>
        <a:ext cx="6905146" cy="2335619"/>
      </dsp:txXfrm>
    </dsp:sp>
    <dsp:sp modelId="{2E7251A8-B740-47D9-B08C-71BF72F41BC6}">
      <dsp:nvSpPr>
        <dsp:cNvPr id="0" name=""/>
        <dsp:cNvSpPr/>
      </dsp:nvSpPr>
      <dsp:spPr>
        <a:xfrm rot="5400000">
          <a:off x="3357535" y="2416072"/>
          <a:ext cx="334347" cy="57720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bg1"/>
            </a:solidFill>
            <a:latin typeface="Arial" panose="020B0604020202020204" pitchFamily="34" charset="0"/>
            <a:cs typeface="Arial" panose="020B0604020202020204" pitchFamily="34" charset="0"/>
          </a:endParaRPr>
        </a:p>
      </dsp:txBody>
      <dsp:txXfrm rot="-5400000">
        <a:off x="3351547" y="2537501"/>
        <a:ext cx="346324" cy="234043"/>
      </dsp:txXfrm>
    </dsp:sp>
    <dsp:sp modelId="{AE8E98C6-2019-4114-8ECE-63BE263B1E24}">
      <dsp:nvSpPr>
        <dsp:cNvPr id="0" name=""/>
        <dsp:cNvSpPr/>
      </dsp:nvSpPr>
      <dsp:spPr>
        <a:xfrm>
          <a:off x="0" y="2928404"/>
          <a:ext cx="7049419" cy="155903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Data extraction from medical records</a:t>
          </a:r>
          <a:endParaRPr lang="es-ES" sz="1800" b="1"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Laboratorial information</a:t>
          </a:r>
          <a:endParaRPr lang="es-E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noProof="0">
              <a:latin typeface="Arial" panose="020B0604020202020204" pitchFamily="34" charset="0"/>
              <a:cs typeface="Arial" panose="020B0604020202020204" pitchFamily="34" charset="0"/>
            </a:rPr>
            <a:t>HIV related information. </a:t>
          </a:r>
          <a:r>
            <a:rPr lang="en-US" sz="1800" kern="1200">
              <a:latin typeface="Arial" panose="020B0604020202020204" pitchFamily="34" charset="0"/>
              <a:cs typeface="Arial" panose="020B0604020202020204" pitchFamily="34" charset="0"/>
            </a:rPr>
            <a:t>Baseline viral load and CD4 cell count.</a:t>
          </a:r>
          <a:endParaRPr lang="en-US" sz="1800" kern="1200" noProof="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Additional medications prescribed</a:t>
          </a:r>
          <a:endParaRPr lang="es-ES" sz="1800" kern="1200" dirty="0">
            <a:latin typeface="Arial" panose="020B0604020202020204" pitchFamily="34" charset="0"/>
            <a:cs typeface="Arial" panose="020B0604020202020204" pitchFamily="34" charset="0"/>
          </a:endParaRPr>
        </a:p>
      </dsp:txBody>
      <dsp:txXfrm>
        <a:off x="45663" y="2974067"/>
        <a:ext cx="6958093" cy="1467707"/>
      </dsp:txXfrm>
    </dsp:sp>
    <dsp:sp modelId="{270D64B7-BC0C-4481-8AC5-A01725C191AC}">
      <dsp:nvSpPr>
        <dsp:cNvPr id="0" name=""/>
        <dsp:cNvSpPr/>
      </dsp:nvSpPr>
      <dsp:spPr>
        <a:xfrm rot="5400000">
          <a:off x="3359363" y="4529644"/>
          <a:ext cx="330692" cy="57720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bg1"/>
            </a:solidFill>
            <a:latin typeface="Arial" panose="020B0604020202020204" pitchFamily="34" charset="0"/>
            <a:cs typeface="Arial" panose="020B0604020202020204" pitchFamily="34" charset="0"/>
          </a:endParaRPr>
        </a:p>
      </dsp:txBody>
      <dsp:txXfrm rot="-5400000">
        <a:off x="3351547" y="4652901"/>
        <a:ext cx="346324" cy="231484"/>
      </dsp:txXfrm>
    </dsp:sp>
    <dsp:sp modelId="{32E92D01-246B-490B-B084-6734CFCBF32D}">
      <dsp:nvSpPr>
        <dsp:cNvPr id="0" name=""/>
        <dsp:cNvSpPr/>
      </dsp:nvSpPr>
      <dsp:spPr>
        <a:xfrm>
          <a:off x="-527" y="5149056"/>
          <a:ext cx="7050474" cy="16844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Follow-up at 2, 8, 16, 24 weeks after date of ART start</a:t>
          </a:r>
          <a:endParaRPr lang="es-ES" sz="1800" b="1"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noProof="0" dirty="0">
              <a:latin typeface="Arial" panose="020B0604020202020204" pitchFamily="34" charset="0"/>
              <a:cs typeface="Arial" panose="020B0604020202020204" pitchFamily="34" charset="0"/>
            </a:rPr>
            <a:t>ADRs – presence (Naranjo Algorithm), category and severity (DAIDS Adverse Event Grading Tables)</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Medication burden</a:t>
          </a:r>
          <a:endParaRPr lang="es-E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Adherence questionnaire (SMAQ)</a:t>
          </a:r>
          <a:endParaRPr lang="es-ES" sz="1800" kern="1200" dirty="0">
            <a:latin typeface="Arial" panose="020B0604020202020204" pitchFamily="34" charset="0"/>
            <a:cs typeface="Arial" panose="020B0604020202020204" pitchFamily="34" charset="0"/>
          </a:endParaRPr>
        </a:p>
      </dsp:txBody>
      <dsp:txXfrm>
        <a:off x="48809" y="5198392"/>
        <a:ext cx="6951802" cy="1585794"/>
      </dsp:txXfrm>
    </dsp:sp>
    <dsp:sp modelId="{387A6E82-B43B-4782-8C2B-8757BE82564C}">
      <dsp:nvSpPr>
        <dsp:cNvPr id="0" name=""/>
        <dsp:cNvSpPr/>
      </dsp:nvSpPr>
      <dsp:spPr>
        <a:xfrm rot="5400000">
          <a:off x="3359910" y="6835171"/>
          <a:ext cx="329597" cy="57720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bg1"/>
            </a:solidFill>
            <a:latin typeface="Arial" panose="020B0604020202020204" pitchFamily="34" charset="0"/>
            <a:cs typeface="Arial" panose="020B0604020202020204" pitchFamily="34" charset="0"/>
          </a:endParaRPr>
        </a:p>
      </dsp:txBody>
      <dsp:txXfrm rot="-5400000">
        <a:off x="3351547" y="6958976"/>
        <a:ext cx="346324" cy="230718"/>
      </dsp:txXfrm>
    </dsp:sp>
    <dsp:sp modelId="{9CDAAA15-ACF8-4B01-AFBF-6B98FB780F22}">
      <dsp:nvSpPr>
        <dsp:cNvPr id="0" name=""/>
        <dsp:cNvSpPr/>
      </dsp:nvSpPr>
      <dsp:spPr>
        <a:xfrm>
          <a:off x="-527" y="7414026"/>
          <a:ext cx="7050474" cy="9042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Viral load between 3-9 months of Treatment</a:t>
          </a:r>
          <a:endParaRPr lang="es-ES" sz="1800" b="1"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t>Viral suppression was defined as less than 40 copies/ml. </a:t>
          </a:r>
          <a:endParaRPr lang="es-ES" sz="1800" b="1" kern="1200" dirty="0">
            <a:latin typeface="Arial" panose="020B0604020202020204" pitchFamily="34" charset="0"/>
            <a:cs typeface="Arial" panose="020B0604020202020204" pitchFamily="34" charset="0"/>
          </a:endParaRPr>
        </a:p>
      </dsp:txBody>
      <dsp:txXfrm>
        <a:off x="25957" y="7440510"/>
        <a:ext cx="6997506" cy="8512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26/06/2020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26/06/2020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26/06/2020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26/06/2020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‹Nº›</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diagramData" Target="../diagrams/data1.xml"/><Relationship Id="rId18" Type="http://schemas.openxmlformats.org/officeDocument/2006/relationships/image" Target="../media/image2.png"/><Relationship Id="rId3" Type="http://schemas.microsoft.com/office/2007/relationships/media" Target="../media/media2.m4a"/><Relationship Id="rId7" Type="http://schemas.microsoft.com/office/2007/relationships/media" Target="../media/media4.m4a"/><Relationship Id="rId12" Type="http://schemas.openxmlformats.org/officeDocument/2006/relationships/chart" Target="../charts/chart2.xml"/><Relationship Id="rId17" Type="http://schemas.microsoft.com/office/2007/relationships/diagramDrawing" Target="../diagrams/drawing1.xml"/><Relationship Id="rId2" Type="http://schemas.openxmlformats.org/officeDocument/2006/relationships/audio" Target="../media/media1.m4a"/><Relationship Id="rId16" Type="http://schemas.openxmlformats.org/officeDocument/2006/relationships/diagramColors" Target="../diagrams/colors1.xml"/><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chart" Target="../charts/chart1.xml"/><Relationship Id="rId5" Type="http://schemas.microsoft.com/office/2007/relationships/media" Target="../media/media3.m4a"/><Relationship Id="rId15" Type="http://schemas.openxmlformats.org/officeDocument/2006/relationships/diagramQuickStyle" Target="../diagrams/quickStyle1.xml"/><Relationship Id="rId10" Type="http://schemas.openxmlformats.org/officeDocument/2006/relationships/image" Target="../media/image1.png"/><Relationship Id="rId19" Type="http://schemas.openxmlformats.org/officeDocument/2006/relationships/image" Target="../media/image3.png"/><Relationship Id="rId4" Type="http://schemas.openxmlformats.org/officeDocument/2006/relationships/audio" Target="../media/media2.m4a"/><Relationship Id="rId9" Type="http://schemas.openxmlformats.org/officeDocument/2006/relationships/slideLayout" Target="../slideLayouts/slideLayout1.xml"/><Relationship Id="rId1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3338521"/>
          </a:xfrm>
          <a:prstGeom prst="rect">
            <a:avLst/>
          </a:prstGeom>
          <a:solidFill>
            <a:srgbClr val="F2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5" name="Text Box 3"/>
          <p:cNvSpPr txBox="1">
            <a:spLocks noChangeArrowheads="1"/>
          </p:cNvSpPr>
          <p:nvPr/>
        </p:nvSpPr>
        <p:spPr bwMode="auto">
          <a:xfrm>
            <a:off x="3680851" y="4338683"/>
            <a:ext cx="7939834" cy="1058789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800" b="1" dirty="0">
                <a:solidFill>
                  <a:srgbClr val="E72240"/>
                </a:solidFill>
                <a:latin typeface="Arial" panose="020B0604020202020204" pitchFamily="34" charset="0"/>
              </a:rPr>
              <a:t>Background </a:t>
            </a: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marL="285750" indent="-285750" algn="just" defTabSz="525571"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In Peru, 73% of people living with HIV/AIDS (PLWH) are currently on ART. A lower percentage have optimal adherence, which is required to reach viral suppression and avoid viral resistance.</a:t>
            </a:r>
          </a:p>
          <a:p>
            <a:pPr marL="285750" indent="-285750" algn="just" defTabSz="525571" eaLnBrk="0" fontAlgn="base" hangingPunct="0">
              <a:spcBef>
                <a:spcPct val="0"/>
              </a:spcBef>
              <a:spcAft>
                <a:spcPct val="0"/>
              </a:spcAft>
              <a:buFont typeface="Arial" panose="020B0604020202020204" pitchFamily="34" charset="0"/>
              <a:buChar char="•"/>
            </a:pPr>
            <a:endParaRPr lang="en-US" altLang="en-US" sz="2000" dirty="0">
              <a:latin typeface="Arial" panose="020B0604020202020204" pitchFamily="34" charset="0"/>
            </a:endParaRPr>
          </a:p>
          <a:p>
            <a:pPr marL="285750" indent="-285750" algn="just" defTabSz="525571"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Adverse drug reactions (ADR) are frequent (30-80%) with ART and hamper adherence. The most frequent ADR among PLWH on ART are rash, gastrointestinal and CNS problems. </a:t>
            </a:r>
          </a:p>
          <a:p>
            <a:pPr marL="285750" indent="-285750" algn="just" defTabSz="525571" eaLnBrk="0" fontAlgn="base" hangingPunct="0">
              <a:spcBef>
                <a:spcPct val="0"/>
              </a:spcBef>
              <a:spcAft>
                <a:spcPct val="0"/>
              </a:spcAft>
              <a:buFont typeface="Arial" panose="020B0604020202020204" pitchFamily="34" charset="0"/>
              <a:buChar char="•"/>
            </a:pPr>
            <a:endParaRPr lang="en-US" altLang="en-US" sz="2000" dirty="0">
              <a:latin typeface="Arial" panose="020B0604020202020204" pitchFamily="34" charset="0"/>
            </a:endParaRPr>
          </a:p>
          <a:p>
            <a:pPr marL="285750" indent="-285750" algn="just" defTabSz="525571"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The risk to develop ADR is related with high medication burden, as it increases drug interactions, and with factors that affect the drug pharmacokinetics as kidney disease, hepatopathies, alcoholism, consumption of illicit substances, depression and the coinfection HIV – tuberculosis (TB).  </a:t>
            </a:r>
          </a:p>
          <a:p>
            <a:pPr marL="285750" indent="-285750" algn="just" defTabSz="525571" eaLnBrk="0" fontAlgn="base" hangingPunct="0">
              <a:spcBef>
                <a:spcPct val="0"/>
              </a:spcBef>
              <a:spcAft>
                <a:spcPct val="0"/>
              </a:spcAft>
              <a:buFont typeface="Arial" panose="020B0604020202020204" pitchFamily="34" charset="0"/>
              <a:buChar char="•"/>
            </a:pPr>
            <a:endParaRPr lang="en-US" altLang="en-US" sz="2000" dirty="0">
              <a:latin typeface="Arial" panose="020B0604020202020204" pitchFamily="34" charset="0"/>
            </a:endParaRPr>
          </a:p>
          <a:p>
            <a:pPr marL="285750" indent="-285750" algn="just" defTabSz="525571"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Many of these factors may become more frequent due to the chronicity of HIV/AIDS and the aging of PLWH.</a:t>
            </a: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r>
              <a:rPr lang="en-US" altLang="en-US" sz="2800" b="1" dirty="0">
                <a:solidFill>
                  <a:srgbClr val="E72240"/>
                </a:solidFill>
                <a:latin typeface="Arial" panose="020B0604020202020204" pitchFamily="34" charset="0"/>
              </a:rPr>
              <a:t>Aims</a:t>
            </a:r>
          </a:p>
          <a:p>
            <a:pPr marL="342900" indent="-342900" algn="just" defTabSz="525571" eaLnBrk="0" fontAlgn="base" hangingPunct="0">
              <a:spcBef>
                <a:spcPct val="0"/>
              </a:spcBef>
              <a:spcAft>
                <a:spcPct val="0"/>
              </a:spcAft>
              <a:buFont typeface="Arial" panose="020B0604020202020204" pitchFamily="34" charset="0"/>
              <a:buChar char="•"/>
            </a:pPr>
            <a:r>
              <a:rPr lang="en-US" altLang="en-US" sz="2400" dirty="0">
                <a:solidFill>
                  <a:srgbClr val="000000"/>
                </a:solidFill>
                <a:latin typeface="Arial" panose="020B0604020202020204" pitchFamily="34" charset="0"/>
              </a:rPr>
              <a:t>To evaluate the association between the number of non-antiretroviral drugs (“medication burden”) with adverse drug reactions (ADR) in the first six months of antiretroviral treatment (ART).</a:t>
            </a:r>
          </a:p>
          <a:p>
            <a:pPr marL="342900" indent="-342900" algn="just" defTabSz="525571" eaLnBrk="0" fontAlgn="base" hangingPunct="0">
              <a:spcBef>
                <a:spcPct val="0"/>
              </a:spcBef>
              <a:spcAft>
                <a:spcPct val="0"/>
              </a:spcAft>
              <a:buFont typeface="Arial" panose="020B0604020202020204" pitchFamily="34" charset="0"/>
              <a:buChar char="•"/>
            </a:pPr>
            <a:endParaRPr lang="en-US" altLang="en-US" sz="2400" dirty="0">
              <a:solidFill>
                <a:srgbClr val="000000"/>
              </a:solidFill>
              <a:latin typeface="Arial" panose="020B0604020202020204" pitchFamily="34" charset="0"/>
            </a:endParaRPr>
          </a:p>
          <a:p>
            <a:pPr marL="342900" indent="-342900" algn="just" defTabSz="525571" eaLnBrk="0" fontAlgn="base" hangingPunct="0">
              <a:spcBef>
                <a:spcPct val="0"/>
              </a:spcBef>
              <a:spcAft>
                <a:spcPct val="0"/>
              </a:spcAft>
              <a:buFont typeface="Arial" panose="020B0604020202020204" pitchFamily="34" charset="0"/>
              <a:buChar char="•"/>
            </a:pPr>
            <a:r>
              <a:rPr lang="en-US" altLang="en-US" sz="2400" dirty="0">
                <a:solidFill>
                  <a:srgbClr val="000000"/>
                </a:solidFill>
                <a:latin typeface="Arial" panose="020B0604020202020204" pitchFamily="34" charset="0"/>
              </a:rPr>
              <a:t>To evaluate the effects of ADR on adherence and viral suppression among PLWH receiving care at the largest HIV hospital-based Program in Lima. </a:t>
            </a:r>
            <a:endParaRPr lang="en-US" altLang="en-US" sz="2400" dirty="0">
              <a:latin typeface="Arial" panose="020B0604020202020204" pitchFamily="34" charset="0"/>
            </a:endParaRPr>
          </a:p>
        </p:txBody>
      </p:sp>
      <p:sp>
        <p:nvSpPr>
          <p:cNvPr id="6" name="Text Box 4"/>
          <p:cNvSpPr txBox="1">
            <a:spLocks noChangeArrowheads="1"/>
          </p:cNvSpPr>
          <p:nvPr/>
        </p:nvSpPr>
        <p:spPr bwMode="auto">
          <a:xfrm>
            <a:off x="12319346" y="4338684"/>
            <a:ext cx="7939833"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800" b="1" dirty="0">
                <a:solidFill>
                  <a:srgbClr val="E72240"/>
                </a:solidFill>
                <a:latin typeface="Arial" panose="020B0604020202020204" pitchFamily="34" charset="0"/>
              </a:rPr>
              <a:t>Results</a:t>
            </a: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a:p>
            <a:pPr marL="342900" indent="-342900" algn="just" defTabSz="525571" eaLnBrk="0" fontAlgn="base" hangingPunct="0">
              <a:spcBef>
                <a:spcPct val="0"/>
              </a:spcBef>
              <a:spcAft>
                <a:spcPct val="0"/>
              </a:spcAft>
              <a:buFont typeface="Arial" panose="020B0604020202020204" pitchFamily="34" charset="0"/>
              <a:buChar char="•"/>
            </a:pPr>
            <a:r>
              <a:rPr lang="en-US" altLang="en-US" sz="2000" dirty="0">
                <a:solidFill>
                  <a:srgbClr val="000000"/>
                </a:solidFill>
                <a:latin typeface="Arial" panose="020B0604020202020204" pitchFamily="34" charset="0"/>
              </a:rPr>
              <a:t>The main use of non-ARV drugs was for TB therapy (34.3%) and prophylactic drugs for opportunistic infections (25.7%). </a:t>
            </a:r>
          </a:p>
          <a:p>
            <a:pPr marL="342900" indent="-342900" algn="just" defTabSz="525571" eaLnBrk="0" fontAlgn="base" hangingPunct="0">
              <a:spcBef>
                <a:spcPct val="0"/>
              </a:spcBef>
              <a:spcAft>
                <a:spcPct val="0"/>
              </a:spcAft>
              <a:buFont typeface="Arial" panose="020B0604020202020204" pitchFamily="34" charset="0"/>
              <a:buChar char="•"/>
            </a:pPr>
            <a:endParaRPr lang="en-US" altLang="en-US" sz="2000" dirty="0">
              <a:solidFill>
                <a:srgbClr val="000000"/>
              </a:solidFill>
              <a:latin typeface="Arial" panose="020B0604020202020204" pitchFamily="34" charset="0"/>
            </a:endParaRPr>
          </a:p>
          <a:p>
            <a:pPr marL="457200" indent="-457200" algn="just" defTabSz="525571" eaLnBrk="0" fontAlgn="base" hangingPunct="0">
              <a:spcBef>
                <a:spcPct val="0"/>
              </a:spcBef>
              <a:spcAft>
                <a:spcPct val="0"/>
              </a:spcAft>
              <a:buFont typeface="Arial" panose="020B0604020202020204" pitchFamily="34" charset="0"/>
              <a:buChar char="•"/>
            </a:pPr>
            <a:r>
              <a:rPr lang="en-US" altLang="en-US" sz="3200" dirty="0">
                <a:solidFill>
                  <a:srgbClr val="E72240"/>
                </a:solidFill>
                <a:latin typeface="Arial" panose="020B0604020202020204" pitchFamily="34" charset="0"/>
              </a:rPr>
              <a:t>The prevalence of ADR was 70%.</a:t>
            </a:r>
          </a:p>
          <a:p>
            <a:pPr marL="342900" indent="-342900" algn="just" defTabSz="525571" eaLnBrk="0" fontAlgn="base" hangingPunct="0">
              <a:spcBef>
                <a:spcPct val="0"/>
              </a:spcBef>
              <a:spcAft>
                <a:spcPct val="0"/>
              </a:spcAft>
              <a:buFont typeface="Arial" panose="020B0604020202020204" pitchFamily="34" charset="0"/>
              <a:buChar char="•"/>
            </a:pPr>
            <a:endParaRPr lang="en-US" altLang="en-US" sz="2000" dirty="0">
              <a:solidFill>
                <a:srgbClr val="000000"/>
              </a:solidFill>
              <a:latin typeface="Arial" panose="020B0604020202020204" pitchFamily="34" charset="0"/>
            </a:endParaRPr>
          </a:p>
          <a:p>
            <a:pPr marL="342900" indent="-342900" algn="just" defTabSz="525571" eaLnBrk="0" fontAlgn="base" hangingPunct="0">
              <a:spcBef>
                <a:spcPct val="0"/>
              </a:spcBef>
              <a:spcAft>
                <a:spcPct val="0"/>
              </a:spcAft>
              <a:buFont typeface="Arial" panose="020B0604020202020204" pitchFamily="34" charset="0"/>
              <a:buChar char="•"/>
            </a:pPr>
            <a:r>
              <a:rPr lang="en-US" altLang="en-US" sz="2000" dirty="0">
                <a:solidFill>
                  <a:srgbClr val="000000"/>
                </a:solidFill>
                <a:latin typeface="Arial" panose="020B0604020202020204" pitchFamily="34" charset="0"/>
              </a:rPr>
              <a:t>Most ADR (76.8%) had severity grade 1, 18.5% grade 2 and 4.7% were grade 3 or 4. In a total follow-up of 9153 persons-week, the incidence rate of ADR was 0.22 [95% CI: .019-.025].  </a:t>
            </a: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endParaRPr>
          </a:p>
        </p:txBody>
      </p:sp>
      <p:sp>
        <p:nvSpPr>
          <p:cNvPr id="7" name="Text Box 5"/>
          <p:cNvSpPr txBox="1">
            <a:spLocks noChangeArrowheads="1"/>
          </p:cNvSpPr>
          <p:nvPr/>
        </p:nvSpPr>
        <p:spPr bwMode="auto">
          <a:xfrm>
            <a:off x="11358503" y="199849"/>
            <a:ext cx="19238342" cy="172010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4800" b="1" dirty="0">
                <a:solidFill>
                  <a:schemeClr val="bg1"/>
                </a:solidFill>
                <a:latin typeface="Arial" panose="020B0604020202020204" pitchFamily="34" charset="0"/>
              </a:rPr>
              <a:t>Medication burden and adverse drug reactions during the initial six months of antiretroviral treatment</a:t>
            </a:r>
            <a:endParaRPr lang="en-US" altLang="en-US" sz="1050" dirty="0">
              <a:solidFill>
                <a:schemeClr val="bg1"/>
              </a:solidFill>
              <a:latin typeface="Arial" panose="020B0604020202020204" pitchFamily="34" charset="0"/>
            </a:endParaRPr>
          </a:p>
        </p:txBody>
      </p:sp>
      <p:sp>
        <p:nvSpPr>
          <p:cNvPr id="9" name="Text Box 7"/>
          <p:cNvSpPr txBox="1">
            <a:spLocks noChangeArrowheads="1"/>
          </p:cNvSpPr>
          <p:nvPr/>
        </p:nvSpPr>
        <p:spPr bwMode="auto">
          <a:xfrm>
            <a:off x="11358502" y="1919950"/>
            <a:ext cx="19238343" cy="123768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s-PE" altLang="en-US" sz="2800" dirty="0">
                <a:solidFill>
                  <a:schemeClr val="bg1"/>
                </a:solidFill>
                <a:latin typeface="Arial" panose="020B0604020202020204" pitchFamily="34" charset="0"/>
              </a:rPr>
              <a:t>A. Cama</a:t>
            </a:r>
            <a:r>
              <a:rPr lang="es-PE" altLang="en-US" sz="2800" baseline="30000" dirty="0">
                <a:solidFill>
                  <a:schemeClr val="bg1"/>
                </a:solidFill>
                <a:latin typeface="Arial" panose="020B0604020202020204" pitchFamily="34" charset="0"/>
              </a:rPr>
              <a:t>1,2</a:t>
            </a:r>
            <a:r>
              <a:rPr lang="es-PE" altLang="en-US" sz="2800" dirty="0">
                <a:solidFill>
                  <a:schemeClr val="bg1"/>
                </a:solidFill>
                <a:latin typeface="Arial" panose="020B0604020202020204" pitchFamily="34" charset="0"/>
              </a:rPr>
              <a:t>, G. Huerta</a:t>
            </a:r>
            <a:r>
              <a:rPr lang="es-PE" altLang="en-US" sz="2800" baseline="30000" dirty="0">
                <a:solidFill>
                  <a:schemeClr val="bg1"/>
                </a:solidFill>
                <a:latin typeface="Arial" panose="020B0604020202020204" pitchFamily="34" charset="0"/>
              </a:rPr>
              <a:t>1,2</a:t>
            </a:r>
            <a:r>
              <a:rPr lang="es-PE" altLang="en-US" sz="2800" dirty="0">
                <a:solidFill>
                  <a:schemeClr val="bg1"/>
                </a:solidFill>
                <a:latin typeface="Arial" panose="020B0604020202020204" pitchFamily="34" charset="0"/>
              </a:rPr>
              <a:t>, E. González-Lagos</a:t>
            </a:r>
            <a:r>
              <a:rPr lang="es-PE" altLang="en-US" sz="2800" baseline="30000" dirty="0">
                <a:solidFill>
                  <a:schemeClr val="bg1"/>
                </a:solidFill>
                <a:latin typeface="Arial" panose="020B0604020202020204" pitchFamily="34" charset="0"/>
              </a:rPr>
              <a:t>1,2</a:t>
            </a:r>
            <a:r>
              <a:rPr lang="es-PE" altLang="en-US" sz="2800" dirty="0">
                <a:solidFill>
                  <a:schemeClr val="bg1"/>
                </a:solidFill>
                <a:latin typeface="Arial" panose="020B0604020202020204" pitchFamily="34" charset="0"/>
              </a:rPr>
              <a:t>, P. Legua</a:t>
            </a:r>
            <a:r>
              <a:rPr lang="es-PE" altLang="en-US" sz="2800" baseline="30000" dirty="0">
                <a:solidFill>
                  <a:schemeClr val="bg1"/>
                </a:solidFill>
                <a:latin typeface="Arial" panose="020B0604020202020204" pitchFamily="34" charset="0"/>
              </a:rPr>
              <a:t>1,2,3</a:t>
            </a:r>
          </a:p>
          <a:p>
            <a:pPr algn="ctr" defTabSz="525571" eaLnBrk="0" fontAlgn="base" hangingPunct="0">
              <a:spcBef>
                <a:spcPct val="0"/>
              </a:spcBef>
              <a:spcAft>
                <a:spcPct val="0"/>
              </a:spcAft>
            </a:pPr>
            <a:r>
              <a:rPr lang="es-PE" altLang="en-US" sz="2800" baseline="30000" dirty="0">
                <a:solidFill>
                  <a:schemeClr val="bg1"/>
                </a:solidFill>
                <a:latin typeface="Arial" panose="020B0604020202020204" pitchFamily="34" charset="0"/>
              </a:rPr>
              <a:t>1</a:t>
            </a:r>
            <a:r>
              <a:rPr lang="es-PE" altLang="en-US" sz="2800" dirty="0">
                <a:solidFill>
                  <a:schemeClr val="bg1"/>
                </a:solidFill>
                <a:latin typeface="Arial" panose="020B0604020202020204" pitchFamily="34" charset="0"/>
              </a:rPr>
              <a:t>Facultad de Medicina - Universidad Privada Cayetano Heredia </a:t>
            </a:r>
            <a:r>
              <a:rPr lang="es-PE" altLang="en-US" sz="2800" baseline="30000" dirty="0">
                <a:solidFill>
                  <a:schemeClr val="bg1"/>
                </a:solidFill>
                <a:latin typeface="Arial" panose="020B0604020202020204" pitchFamily="34" charset="0"/>
              </a:rPr>
              <a:t>2</a:t>
            </a:r>
            <a:r>
              <a:rPr lang="es-PE" altLang="en-US" sz="2800" dirty="0">
                <a:solidFill>
                  <a:schemeClr val="bg1"/>
                </a:solidFill>
                <a:latin typeface="Arial" panose="020B0604020202020204" pitchFamily="34" charset="0"/>
              </a:rPr>
              <a:t>Instituto de Medicina Tropical “Alexander von Humboldt” </a:t>
            </a:r>
            <a:r>
              <a:rPr lang="es-PE" altLang="en-US" sz="2800" baseline="30000" dirty="0">
                <a:solidFill>
                  <a:schemeClr val="bg1"/>
                </a:solidFill>
                <a:latin typeface="Arial" panose="020B0604020202020204" pitchFamily="34" charset="0"/>
              </a:rPr>
              <a:t>3</a:t>
            </a:r>
            <a:r>
              <a:rPr lang="es-PE" altLang="en-US" sz="2800" dirty="0">
                <a:solidFill>
                  <a:schemeClr val="bg1"/>
                </a:solidFill>
                <a:latin typeface="Arial" panose="020B0604020202020204" pitchFamily="34" charset="0"/>
              </a:rPr>
              <a:t>Departamento de Enfermedades Infecciosas, Tropicales y Dermatológicas, Hospital Cayetano Heredia</a:t>
            </a:r>
          </a:p>
        </p:txBody>
      </p:sp>
      <p:cxnSp>
        <p:nvCxnSpPr>
          <p:cNvPr id="1035" name="AutoShape 11"/>
          <p:cNvCxnSpPr>
            <a:cxnSpLocks noChangeShapeType="1"/>
          </p:cNvCxnSpPr>
          <p:nvPr/>
        </p:nvCxnSpPr>
        <p:spPr bwMode="auto">
          <a:xfrm>
            <a:off x="11940877" y="28863607"/>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Rectangle 1"/>
          <p:cNvSpPr/>
          <p:nvPr/>
        </p:nvSpPr>
        <p:spPr>
          <a:xfrm>
            <a:off x="0" y="28863607"/>
            <a:ext cx="42803763" cy="1411605"/>
          </a:xfrm>
          <a:prstGeom prst="rect">
            <a:avLst/>
          </a:prstGeom>
          <a:solidFill>
            <a:srgbClr val="F2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4" name="TextBox 13"/>
          <p:cNvSpPr txBox="1"/>
          <p:nvPr/>
        </p:nvSpPr>
        <p:spPr>
          <a:xfrm>
            <a:off x="275770" y="29178175"/>
            <a:ext cx="8348516" cy="830997"/>
          </a:xfrm>
          <a:prstGeom prst="rect">
            <a:avLst/>
          </a:prstGeom>
          <a:noFill/>
        </p:spPr>
        <p:txBody>
          <a:bodyPr wrap="square" rtlCol="0">
            <a:spAutoFit/>
          </a:bodyPr>
          <a:lstStyle/>
          <a:p>
            <a:r>
              <a:rPr lang="en-GB" sz="2400" b="1" dirty="0">
                <a:solidFill>
                  <a:schemeClr val="bg1"/>
                </a:solidFill>
                <a:latin typeface="Century Gothic" panose="020B0502020202020204" pitchFamily="34" charset="0"/>
              </a:rPr>
              <a:t>PRESENTED AT THE 23</a:t>
            </a:r>
            <a:r>
              <a:rPr lang="en-GB" sz="2400" b="1" baseline="30000" dirty="0">
                <a:solidFill>
                  <a:schemeClr val="bg1"/>
                </a:solidFill>
                <a:latin typeface="Century Gothic" panose="020B0502020202020204" pitchFamily="34" charset="0"/>
              </a:rPr>
              <a:t>RD</a:t>
            </a:r>
            <a:r>
              <a:rPr lang="en-GB" sz="2400" b="1" dirty="0">
                <a:solidFill>
                  <a:schemeClr val="bg1"/>
                </a:solidFill>
                <a:latin typeface="Century Gothic" panose="020B0502020202020204" pitchFamily="34" charset="0"/>
              </a:rPr>
              <a:t> INTERNATIONAL AIDS CONFERENCE (AIDS 2020) </a:t>
            </a:r>
            <a:r>
              <a:rPr lang="es-ES" sz="2400" b="1" dirty="0">
                <a:solidFill>
                  <a:schemeClr val="bg1"/>
                </a:solidFill>
                <a:latin typeface="Century Gothic" panose="020B0502020202020204" pitchFamily="34" charset="0"/>
              </a:rPr>
              <a:t>| 6-10 JULY 2020</a:t>
            </a:r>
            <a:endParaRPr lang="en-GB" sz="2400"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11" name="Text Box 3"/>
          <p:cNvSpPr txBox="1">
            <a:spLocks noChangeArrowheads="1"/>
          </p:cNvSpPr>
          <p:nvPr/>
        </p:nvSpPr>
        <p:spPr bwMode="auto">
          <a:xfrm>
            <a:off x="20957840" y="4338683"/>
            <a:ext cx="7939834"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endParaRPr lang="en-US" altLang="en-US"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algn="just" defTabSz="525571" eaLnBrk="0" fontAlgn="base" hangingPunct="0">
              <a:spcBef>
                <a:spcPct val="0"/>
              </a:spcBef>
              <a:spcAft>
                <a:spcPct val="0"/>
              </a:spcAft>
            </a:pPr>
            <a:endParaRPr lang="en-US" altLang="en-US" dirty="0">
              <a:latin typeface="Arial" panose="020B0604020202020204" pitchFamily="34" charset="0"/>
            </a:endParaRPr>
          </a:p>
          <a:p>
            <a:pPr marL="342900" indent="-342900" algn="just" defTabSz="525571" eaLnBrk="0" fontAlgn="base" hangingPunct="0">
              <a:spcBef>
                <a:spcPct val="0"/>
              </a:spcBef>
              <a:spcAft>
                <a:spcPct val="0"/>
              </a:spcAft>
              <a:buFont typeface="Arial" panose="020B0604020202020204" pitchFamily="34" charset="0"/>
              <a:buChar char="•"/>
            </a:pPr>
            <a:endParaRPr lang="en-US" altLang="en-US" sz="2000" dirty="0">
              <a:latin typeface="Arial" panose="020B0604020202020204" pitchFamily="34" charset="0"/>
            </a:endParaRPr>
          </a:p>
          <a:p>
            <a:pPr marL="342900" indent="-342900" algn="just" defTabSz="525571" eaLnBrk="0" fontAlgn="base" hangingPunct="0">
              <a:spcBef>
                <a:spcPct val="0"/>
              </a:spcBef>
              <a:spcAft>
                <a:spcPct val="0"/>
              </a:spcAft>
              <a:buFont typeface="Arial" panose="020B0604020202020204" pitchFamily="34" charset="0"/>
              <a:buChar char="•"/>
            </a:pPr>
            <a:endParaRPr lang="en-US" altLang="en-US" sz="2000" dirty="0">
              <a:latin typeface="Arial" panose="020B0604020202020204" pitchFamily="34" charset="0"/>
            </a:endParaRPr>
          </a:p>
          <a:p>
            <a:pPr marL="342900" indent="-342900" algn="just" defTabSz="525571" eaLnBrk="0" fontAlgn="base" hangingPunct="0">
              <a:spcBef>
                <a:spcPct val="0"/>
              </a:spcBef>
              <a:spcAft>
                <a:spcPct val="0"/>
              </a:spcAft>
              <a:buFont typeface="Arial" panose="020B0604020202020204" pitchFamily="34" charset="0"/>
              <a:buChar char="•"/>
            </a:pPr>
            <a:endParaRPr lang="en-US" altLang="en-US" sz="2000" dirty="0">
              <a:latin typeface="Arial" panose="020B0604020202020204" pitchFamily="34" charset="0"/>
            </a:endParaRPr>
          </a:p>
          <a:p>
            <a:pPr marL="342900" indent="-342900" algn="just" defTabSz="525571" eaLnBrk="0" fontAlgn="base" hangingPunct="0">
              <a:spcBef>
                <a:spcPct val="0"/>
              </a:spcBef>
              <a:spcAft>
                <a:spcPct val="0"/>
              </a:spcAft>
              <a:buFont typeface="Arial" panose="020B0604020202020204" pitchFamily="34" charset="0"/>
              <a:buChar char="•"/>
            </a:pPr>
            <a:endParaRPr lang="en-US" altLang="en-US" sz="2000" dirty="0">
              <a:latin typeface="Arial" panose="020B0604020202020204" pitchFamily="34" charset="0"/>
            </a:endParaRPr>
          </a:p>
          <a:p>
            <a:pPr marL="342900" indent="-342900" algn="just" defTabSz="525571" eaLnBrk="0" fontAlgn="base" hangingPunct="0">
              <a:spcBef>
                <a:spcPct val="0"/>
              </a:spcBef>
              <a:spcAft>
                <a:spcPct val="0"/>
              </a:spcAft>
              <a:buFont typeface="Arial" panose="020B0604020202020204" pitchFamily="34" charset="0"/>
              <a:buChar char="•"/>
            </a:pPr>
            <a:endParaRPr lang="en-US" altLang="en-US" sz="2000" dirty="0">
              <a:latin typeface="Arial" panose="020B0604020202020204" pitchFamily="34" charset="0"/>
            </a:endParaRPr>
          </a:p>
          <a:p>
            <a:pPr marL="342900" indent="-342900" algn="just" defTabSz="525571"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Only 47.9% reported being adherent in all visits; 84% were adherent in visits on the first month of ART and 81.6% in the visits after five months. </a:t>
            </a:r>
          </a:p>
          <a:p>
            <a:pPr marL="342900" indent="-342900" algn="just" defTabSz="525571" eaLnBrk="0" fontAlgn="base" hangingPunct="0">
              <a:spcBef>
                <a:spcPct val="0"/>
              </a:spcBef>
              <a:spcAft>
                <a:spcPct val="0"/>
              </a:spcAft>
              <a:buFont typeface="Arial" panose="020B0604020202020204" pitchFamily="34" charset="0"/>
              <a:buChar char="•"/>
            </a:pPr>
            <a:endParaRPr lang="en-US" altLang="en-US" sz="3200" dirty="0">
              <a:solidFill>
                <a:srgbClr val="E72240"/>
              </a:solidFill>
              <a:latin typeface="Arial" panose="020B0604020202020204" pitchFamily="34" charset="0"/>
            </a:endParaRPr>
          </a:p>
          <a:p>
            <a:pPr marL="342900" indent="-342900" algn="just" defTabSz="525571" eaLnBrk="0" fontAlgn="base" hangingPunct="0">
              <a:spcBef>
                <a:spcPct val="0"/>
              </a:spcBef>
              <a:spcAft>
                <a:spcPct val="0"/>
              </a:spcAft>
              <a:buFont typeface="Arial" panose="020B0604020202020204" pitchFamily="34" charset="0"/>
              <a:buChar char="•"/>
            </a:pPr>
            <a:r>
              <a:rPr lang="en-US" altLang="en-US" sz="3200" dirty="0">
                <a:solidFill>
                  <a:srgbClr val="E72240"/>
                </a:solidFill>
                <a:latin typeface="Arial" panose="020B0604020202020204" pitchFamily="34" charset="0"/>
              </a:rPr>
              <a:t>Viral suppression between 3 to 9 months after ART start was 52.3%. </a:t>
            </a:r>
          </a:p>
          <a:p>
            <a:pPr marL="342900" indent="-342900" algn="just" defTabSz="525571" eaLnBrk="0" fontAlgn="base" hangingPunct="0">
              <a:spcBef>
                <a:spcPct val="0"/>
              </a:spcBef>
              <a:spcAft>
                <a:spcPct val="0"/>
              </a:spcAft>
              <a:buFont typeface="Arial" panose="020B0604020202020204" pitchFamily="34" charset="0"/>
              <a:buChar char="•"/>
            </a:pPr>
            <a:endParaRPr lang="en-US" altLang="en-US" sz="2000" dirty="0">
              <a:latin typeface="Arial" panose="020B0604020202020204" pitchFamily="34" charset="0"/>
            </a:endParaRPr>
          </a:p>
          <a:p>
            <a:pPr marL="342900" indent="-342900" algn="just" defTabSz="525571"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The appearance of ADR was not associated with medication burden, neither with adherence or viral suppression. </a:t>
            </a:r>
            <a:endParaRPr lang="en-US" altLang="en-US" dirty="0">
              <a:latin typeface="Arial" panose="020B0604020202020204" pitchFamily="34" charset="0"/>
            </a:endParaRPr>
          </a:p>
        </p:txBody>
      </p:sp>
      <p:sp>
        <p:nvSpPr>
          <p:cNvPr id="12" name="Text Box 4"/>
          <p:cNvSpPr txBox="1">
            <a:spLocks noChangeArrowheads="1"/>
          </p:cNvSpPr>
          <p:nvPr/>
        </p:nvSpPr>
        <p:spPr bwMode="auto">
          <a:xfrm>
            <a:off x="29596334" y="22178639"/>
            <a:ext cx="7939833" cy="406416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800" b="1" dirty="0">
                <a:solidFill>
                  <a:srgbClr val="E72240"/>
                </a:solidFill>
                <a:latin typeface="Arial" panose="020B0604020202020204" pitchFamily="34" charset="0"/>
              </a:rPr>
              <a:t>Conclusions</a:t>
            </a:r>
          </a:p>
          <a:p>
            <a:pPr algn="just" defTabSz="525571" eaLnBrk="0" fontAlgn="base" hangingPunct="0">
              <a:spcBef>
                <a:spcPct val="0"/>
              </a:spcBef>
              <a:spcAft>
                <a:spcPct val="0"/>
              </a:spcAft>
            </a:pPr>
            <a:r>
              <a:rPr lang="en-US" altLang="en-US" sz="2400" dirty="0">
                <a:solidFill>
                  <a:srgbClr val="000000"/>
                </a:solidFill>
                <a:latin typeface="Arial" panose="020B0604020202020204" pitchFamily="34" charset="0"/>
              </a:rPr>
              <a:t>An association between medication burden and ADR was not found, nevertheless a high frequency of ADR and suboptimal levels of adherence to ART and viral suppression were found. </a:t>
            </a:r>
          </a:p>
          <a:p>
            <a:pPr algn="just" defTabSz="525571" eaLnBrk="0" fontAlgn="base" hangingPunct="0">
              <a:spcBef>
                <a:spcPct val="0"/>
              </a:spcBef>
              <a:spcAft>
                <a:spcPct val="0"/>
              </a:spcAft>
            </a:pPr>
            <a:endParaRPr lang="en-US" altLang="en-US" sz="20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US" altLang="en-US" sz="2800" b="1" dirty="0">
                <a:solidFill>
                  <a:srgbClr val="E72240"/>
                </a:solidFill>
                <a:latin typeface="Arial" panose="020B0604020202020204" pitchFamily="34" charset="0"/>
              </a:rPr>
              <a:t>Acknowledgements</a:t>
            </a:r>
          </a:p>
          <a:p>
            <a:pPr algn="just" defTabSz="525571" eaLnBrk="0" fontAlgn="base" hangingPunct="0">
              <a:spcBef>
                <a:spcPct val="0"/>
              </a:spcBef>
              <a:spcAft>
                <a:spcPct val="0"/>
              </a:spcAft>
            </a:pPr>
            <a:r>
              <a:rPr lang="en-US" altLang="en-US" sz="2000" dirty="0">
                <a:solidFill>
                  <a:srgbClr val="000000"/>
                </a:solidFill>
                <a:latin typeface="Arial" panose="020B0604020202020204" pitchFamily="34" charset="0"/>
                <a:cs typeface="Arial" panose="020B0604020202020204" pitchFamily="34" charset="0"/>
              </a:rPr>
              <a:t>The project was funded by FOGARTY Program for Advanced ReseArch Capacities for AIDS in Peru (PARACAS) (D43 </a:t>
            </a:r>
            <a:r>
              <a:rPr lang="es-ES" sz="2000" dirty="0">
                <a:solidFill>
                  <a:srgbClr val="000000"/>
                </a:solidFill>
                <a:latin typeface="Arial" panose="020B0604020202020204" pitchFamily="34" charset="0"/>
                <a:cs typeface="Arial" panose="020B0604020202020204" pitchFamily="34" charset="0"/>
              </a:rPr>
              <a:t>3D43TW009763-03S1). </a:t>
            </a:r>
            <a:r>
              <a:rPr lang="en-US" altLang="en-US" sz="2000" dirty="0">
                <a:solidFill>
                  <a:srgbClr val="000000"/>
                </a:solidFill>
                <a:latin typeface="Arial" panose="020B0604020202020204" pitchFamily="34" charset="0"/>
                <a:cs typeface="Arial" panose="020B0604020202020204" pitchFamily="34" charset="0"/>
              </a:rPr>
              <a:t>Augusto Cama-Olivares and Genesis Huerta-Vera were supported by FOGARTY Program for Advanced ReseArch Capacities for AIDS in Peru (PARACAS) (D43 </a:t>
            </a:r>
            <a:r>
              <a:rPr lang="es-ES" sz="2000" dirty="0">
                <a:solidFill>
                  <a:srgbClr val="000000"/>
                </a:solidFill>
                <a:latin typeface="Arial" panose="020B0604020202020204" pitchFamily="34" charset="0"/>
                <a:cs typeface="Arial" panose="020B0604020202020204" pitchFamily="34" charset="0"/>
              </a:rPr>
              <a:t>3D43TW009763-03S1).</a:t>
            </a:r>
            <a:endParaRPr lang="en-US" altLang="en-US" sz="2000" dirty="0">
              <a:solidFill>
                <a:srgbClr val="000000"/>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p:txBody>
      </p:sp>
      <p:sp>
        <p:nvSpPr>
          <p:cNvPr id="13" name="Text Box 4">
            <a:extLst>
              <a:ext uri="{FF2B5EF4-FFF2-40B4-BE49-F238E27FC236}">
                <a16:creationId xmlns:a16="http://schemas.microsoft.com/office/drawing/2014/main" id="{C0A7A701-0E6F-4577-BF19-453AD0AAC19F}"/>
              </a:ext>
            </a:extLst>
          </p:cNvPr>
          <p:cNvSpPr txBox="1">
            <a:spLocks noChangeArrowheads="1"/>
          </p:cNvSpPr>
          <p:nvPr/>
        </p:nvSpPr>
        <p:spPr bwMode="auto">
          <a:xfrm>
            <a:off x="29596334" y="4338684"/>
            <a:ext cx="7939833" cy="17765431"/>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endParaRPr lang="en-US" altLang="en-US" sz="2000" dirty="0">
              <a:solidFill>
                <a:srgbClr val="000000"/>
              </a:solidFill>
              <a:latin typeface="Arial" panose="020B0604020202020204" pitchFamily="34" charset="0"/>
            </a:endParaRPr>
          </a:p>
        </p:txBody>
      </p:sp>
      <p:graphicFrame>
        <p:nvGraphicFramePr>
          <p:cNvPr id="19" name="Gráfico 18">
            <a:extLst>
              <a:ext uri="{FF2B5EF4-FFF2-40B4-BE49-F238E27FC236}">
                <a16:creationId xmlns:a16="http://schemas.microsoft.com/office/drawing/2014/main" id="{83334022-1B8E-461A-B205-D98C33095452}"/>
              </a:ext>
            </a:extLst>
          </p:cNvPr>
          <p:cNvGraphicFramePr/>
          <p:nvPr>
            <p:extLst>
              <p:ext uri="{D42A27DB-BD31-4B8C-83A1-F6EECF244321}">
                <p14:modId xmlns:p14="http://schemas.microsoft.com/office/powerpoint/2010/main" val="1678213489"/>
              </p:ext>
            </p:extLst>
          </p:nvPr>
        </p:nvGraphicFramePr>
        <p:xfrm>
          <a:off x="20977674" y="4383768"/>
          <a:ext cx="7920000" cy="94068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0" name="Gráfico 19">
            <a:extLst>
              <a:ext uri="{FF2B5EF4-FFF2-40B4-BE49-F238E27FC236}">
                <a16:creationId xmlns:a16="http://schemas.microsoft.com/office/drawing/2014/main" id="{DFDE7C73-45A9-4FBF-B8B1-15BDB9680408}"/>
              </a:ext>
            </a:extLst>
          </p:cNvPr>
          <p:cNvGraphicFramePr/>
          <p:nvPr>
            <p:extLst>
              <p:ext uri="{D42A27DB-BD31-4B8C-83A1-F6EECF244321}">
                <p14:modId xmlns:p14="http://schemas.microsoft.com/office/powerpoint/2010/main" val="4139222984"/>
              </p:ext>
            </p:extLst>
          </p:nvPr>
        </p:nvGraphicFramePr>
        <p:xfrm>
          <a:off x="20977674" y="14461347"/>
          <a:ext cx="7920000" cy="940526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0" name="Tabla 9">
            <a:extLst>
              <a:ext uri="{FF2B5EF4-FFF2-40B4-BE49-F238E27FC236}">
                <a16:creationId xmlns:a16="http://schemas.microsoft.com/office/drawing/2014/main" id="{0AF2EF3E-59F5-4A46-B15C-75E408B35A47}"/>
              </a:ext>
            </a:extLst>
          </p:cNvPr>
          <p:cNvGraphicFramePr>
            <a:graphicFrameLocks noGrp="1"/>
          </p:cNvGraphicFramePr>
          <p:nvPr>
            <p:extLst>
              <p:ext uri="{D42A27DB-BD31-4B8C-83A1-F6EECF244321}">
                <p14:modId xmlns:p14="http://schemas.microsoft.com/office/powerpoint/2010/main" val="572526427"/>
              </p:ext>
            </p:extLst>
          </p:nvPr>
        </p:nvGraphicFramePr>
        <p:xfrm>
          <a:off x="12299509" y="5156774"/>
          <a:ext cx="7939834" cy="19689540"/>
        </p:xfrm>
        <a:graphic>
          <a:graphicData uri="http://schemas.openxmlformats.org/drawingml/2006/table">
            <a:tbl>
              <a:tblPr firstRow="1" firstCol="1" bandRow="1">
                <a:tableStyleId>{3B4B98B0-60AC-42C2-AFA5-B58CD77FA1E5}</a:tableStyleId>
              </a:tblPr>
              <a:tblGrid>
                <a:gridCol w="333806">
                  <a:extLst>
                    <a:ext uri="{9D8B030D-6E8A-4147-A177-3AD203B41FA5}">
                      <a16:colId xmlns:a16="http://schemas.microsoft.com/office/drawing/2014/main" val="3821438893"/>
                    </a:ext>
                  </a:extLst>
                </a:gridCol>
                <a:gridCol w="3862622">
                  <a:extLst>
                    <a:ext uri="{9D8B030D-6E8A-4147-A177-3AD203B41FA5}">
                      <a16:colId xmlns:a16="http://schemas.microsoft.com/office/drawing/2014/main" val="3746338504"/>
                    </a:ext>
                  </a:extLst>
                </a:gridCol>
                <a:gridCol w="3743406">
                  <a:extLst>
                    <a:ext uri="{9D8B030D-6E8A-4147-A177-3AD203B41FA5}">
                      <a16:colId xmlns:a16="http://schemas.microsoft.com/office/drawing/2014/main" val="630712169"/>
                    </a:ext>
                  </a:extLst>
                </a:gridCol>
              </a:tblGrid>
              <a:tr h="161925">
                <a:tc gridSpan="3">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Table 1: Baseline characteristics (n=268)</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016870365"/>
                  </a:ext>
                </a:extLst>
              </a:tr>
              <a:tr h="161925">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Characteristics</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accent1">
                          <a:lumMod val="60000"/>
                          <a:lumOff val="40000"/>
                        </a:schemeClr>
                      </a:solidFill>
                      <a:prstDash val="solid"/>
                      <a:round/>
                      <a:headEnd type="none" w="med" len="med"/>
                      <a:tailEnd type="none" w="med" len="med"/>
                    </a:lnB>
                  </a:tcPr>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N (%); Median (IQR)</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671495154"/>
                  </a:ext>
                </a:extLst>
              </a:tr>
              <a:tr h="161925">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Gender</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T w="12700" cap="flat" cmpd="sng" algn="ctr">
                      <a:solidFill>
                        <a:schemeClr val="accent1">
                          <a:lumMod val="60000"/>
                          <a:lumOff val="40000"/>
                        </a:schemeClr>
                      </a:solidFill>
                      <a:prstDash val="solid"/>
                      <a:round/>
                      <a:headEnd type="none" w="med" len="med"/>
                      <a:tailEnd type="none" w="med" len="med"/>
                    </a:lnT>
                  </a:tcPr>
                </a:tc>
                <a:tc hMerge="1">
                  <a:txBody>
                    <a:bodyPr/>
                    <a:lstStyle/>
                    <a:p>
                      <a:endParaRPr lang="es-ES"/>
                    </a:p>
                  </a:txBody>
                  <a:tcPr/>
                </a:tc>
                <a:tc>
                  <a:txBody>
                    <a:bodyPr/>
                    <a:lstStyle/>
                    <a:p>
                      <a:pPr>
                        <a:lnSpc>
                          <a:spcPct val="107000"/>
                        </a:lnSpc>
                      </a:pPr>
                      <a:endParaRPr lang="es-ES" sz="2000" dirty="0">
                        <a:effectLst/>
                        <a:latin typeface="Arial" panose="020B0604020202020204" pitchFamily="34" charset="0"/>
                        <a:cs typeface="Arial" panose="020B0604020202020204" pitchFamily="34" charset="0"/>
                      </a:endParaRPr>
                    </a:p>
                  </a:txBody>
                  <a:tcPr marL="44450" marR="44450" marT="0" marB="0" anchor="b">
                    <a:lnT w="12700" cap="flat" cmpd="sng" algn="ctr">
                      <a:solidFill>
                        <a:schemeClr val="accent1">
                          <a:lumMod val="60000"/>
                          <a:lumOff val="40000"/>
                        </a:schemeClr>
                      </a:solidFill>
                      <a:prstDash val="solid"/>
                      <a:round/>
                      <a:headEnd type="none" w="med" len="med"/>
                      <a:tailEnd type="none" w="med" len="med"/>
                    </a:lnT>
                  </a:tcPr>
                </a:tc>
                <a:extLst>
                  <a:ext uri="{0D108BD9-81ED-4DB2-BD59-A6C34878D82A}">
                    <a16:rowId xmlns:a16="http://schemas.microsoft.com/office/drawing/2014/main" val="18698202"/>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Female</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43 (16.1)</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656296916"/>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Male</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225 (83.9)</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671123039"/>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dirty="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dirty="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005231056"/>
                  </a:ext>
                </a:extLst>
              </a:tr>
              <a:tr h="161925">
                <a:tc gridSpan="2">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Age (years)</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29.6 (24.4; 36.5)</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128823354"/>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742671270"/>
                  </a:ext>
                </a:extLst>
              </a:tr>
              <a:tr h="161925">
                <a:tc gridSpan="2">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Educational stage*</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a:txBody>
                    <a:bodyPr/>
                    <a:lstStyle/>
                    <a:p>
                      <a:pPr>
                        <a:lnSpc>
                          <a:spcPct val="107000"/>
                        </a:lnSpc>
                      </a:pPr>
                      <a:endParaRPr lang="es-ES" sz="2000" dirty="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120104506"/>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Primary</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11 (4.2)</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350335154"/>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High school</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147 (56.1)</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7324904"/>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University</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104 (39.7)</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339943082"/>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548329044"/>
                  </a:ext>
                </a:extLst>
              </a:tr>
              <a:tr h="161925">
                <a:tc gridSpan="2">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Work Status*</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539043245"/>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Unemployed</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65 (24.5)</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776632425"/>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Student</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32 (12.1)</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43702701"/>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Eventual employment</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83 (31.3)</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55037768"/>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Permanent employment</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65 (24.5)</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269576472"/>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Housewife</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20 (7.6)</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113658038"/>
                  </a:ext>
                </a:extLst>
              </a:tr>
              <a:tr h="161925">
                <a:tc>
                  <a:txBody>
                    <a:bodyPr/>
                    <a:lstStyle/>
                    <a:p>
                      <a:pPr>
                        <a:lnSpc>
                          <a:spcPct val="107000"/>
                        </a:lnSpc>
                      </a:pPr>
                      <a:endParaRPr lang="es-ES" sz="2000" dirty="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dirty="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624171718"/>
                  </a:ext>
                </a:extLst>
              </a:tr>
              <a:tr h="161925">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Body Mass Index (BMI)</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00906068"/>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Underweight (&lt;18.5)</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27 (10.1)</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759350224"/>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Normal (18.5-24.9)</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171 (63.8)</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059364438"/>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Overweight (25-29.9)</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60 (22.4)</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048185428"/>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Obese (&gt;30)</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10 (3.7)</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589385804"/>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440718969"/>
                  </a:ext>
                </a:extLst>
              </a:tr>
              <a:tr h="161925">
                <a:tc gridSpan="2">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Pregnancy (n=43)</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15 (34.9)</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15620612"/>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04451352"/>
                  </a:ext>
                </a:extLst>
              </a:tr>
              <a:tr h="161925">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Hospitalized at enrollment</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10 (3.7)</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335545134"/>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dirty="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795764889"/>
                  </a:ext>
                </a:extLst>
              </a:tr>
              <a:tr h="161925">
                <a:tc gridSpan="2">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ART Experienced</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31 (11.6)</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8795216"/>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521387171"/>
                  </a:ext>
                </a:extLst>
              </a:tr>
              <a:tr h="161925">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Baseline CD4+ (cell/mm3)*</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214 (78; 391)</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518247947"/>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CD4+ &lt;200 cell/mm3</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114 (43.5)</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024719751"/>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039427724"/>
                  </a:ext>
                </a:extLst>
              </a:tr>
              <a:tr h="161925">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Baseline viral load (copies/ml)*</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141000 (37500; 524000)</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934746344"/>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dirty="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328288274"/>
                  </a:ext>
                </a:extLst>
              </a:tr>
              <a:tr h="161925">
                <a:tc gridSpan="2">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ART Treatment </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759612089"/>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TDF-3TC-EFV </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102 (38.1)</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985016488"/>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AZT-3TC-EFV</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97 (36.2)</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212264202"/>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TDF-FTC-EFV</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28 (10.5)</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478449732"/>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TDF-3TC-LPV/r</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18 (6.7)</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579973218"/>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ABC-3TC-EFV</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15 (5.6)</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398147130"/>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Other†</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8 (2.9)</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285922341"/>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335616456"/>
                  </a:ext>
                </a:extLst>
              </a:tr>
              <a:tr h="161925">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Depression (CES-D)</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798358103"/>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No symptoms</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138 (51.5)</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614621744"/>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Depressive symptoms</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67 (25.0)</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627902547"/>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Major depression </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63 (23.5)</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131585586"/>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272910794"/>
                  </a:ext>
                </a:extLst>
              </a:tr>
              <a:tr h="161925">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Illicit drug abuse (DAST-10)</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21328358"/>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Non risk</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233 (86.9)</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230148266"/>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Risk Low/Intermediate/High</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35 (13.1)</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797778855"/>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109023050"/>
                  </a:ext>
                </a:extLst>
              </a:tr>
              <a:tr h="161925">
                <a:tc gridSpan="2">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Alcoholism (AUDIT)</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58 (21.6)</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93280956"/>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dirty="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621561542"/>
                  </a:ext>
                </a:extLst>
              </a:tr>
              <a:tr h="161925">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GFR &lt;90 mL/min/1.73 m</a:t>
                      </a:r>
                      <a:r>
                        <a:rPr lang="en-US" sz="2000" baseline="30000" dirty="0">
                          <a:effectLst/>
                          <a:latin typeface="Arial" panose="020B0604020202020204" pitchFamily="34" charset="0"/>
                          <a:cs typeface="Arial" panose="020B0604020202020204" pitchFamily="34" charset="0"/>
                        </a:rPr>
                        <a:t>2</a:t>
                      </a:r>
                      <a:r>
                        <a:rPr lang="en-US" sz="2000" dirty="0">
                          <a:effectLst/>
                          <a:latin typeface="Arial" panose="020B0604020202020204" pitchFamily="34" charset="0"/>
                          <a:cs typeface="Arial" panose="020B0604020202020204" pitchFamily="34" charset="0"/>
                        </a:rPr>
                        <a:t>‡</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37 (15.9)</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046312536"/>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GFR &lt;60 mL/min/1.73 m</a:t>
                      </a:r>
                      <a:r>
                        <a:rPr lang="en-US" sz="2000" baseline="30000" dirty="0">
                          <a:effectLst/>
                          <a:latin typeface="Arial" panose="020B0604020202020204" pitchFamily="34" charset="0"/>
                          <a:cs typeface="Arial" panose="020B0604020202020204" pitchFamily="34" charset="0"/>
                        </a:rPr>
                        <a:t>2</a:t>
                      </a:r>
                      <a:endParaRPr lang="es-ES" sz="2000" baseline="30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2 (0.9)</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508194994"/>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dirty="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016014610"/>
                  </a:ext>
                </a:extLst>
              </a:tr>
              <a:tr h="161925">
                <a:tc gridSpan="2">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Tuberculosis coinfection</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26 (9.7)</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03160346"/>
                  </a:ext>
                </a:extLst>
              </a:tr>
              <a:tr h="161925">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pPr>
                      <a:endParaRPr lang="es-ES" sz="2000">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267365266"/>
                  </a:ext>
                </a:extLst>
              </a:tr>
              <a:tr h="161925">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HBV coinfection*</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7 (3.5)</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498036076"/>
                  </a:ext>
                </a:extLst>
              </a:tr>
              <a:tr h="161925">
                <a:tc gridSpan="2">
                  <a:txBody>
                    <a:bodyPr/>
                    <a:lstStyle/>
                    <a:p>
                      <a:pP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B w="12700" cap="flat" cmpd="sng" algn="ctr">
                      <a:solidFill>
                        <a:schemeClr val="accent1">
                          <a:lumMod val="60000"/>
                          <a:lumOff val="40000"/>
                        </a:schemeClr>
                      </a:solidFill>
                      <a:prstDash val="solid"/>
                      <a:round/>
                      <a:headEnd type="none" w="med" len="med"/>
                      <a:tailEnd type="none" w="med" len="med"/>
                    </a:lnB>
                  </a:tcPr>
                </a:tc>
                <a:tc hMerge="1">
                  <a:txBody>
                    <a:bodyPr/>
                    <a:lstStyle/>
                    <a:p>
                      <a:endParaRPr lang="es-ES"/>
                    </a:p>
                  </a:txBody>
                  <a:tcP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643281432"/>
                  </a:ext>
                </a:extLst>
              </a:tr>
              <a:tr h="161925">
                <a:tc gridSpan="3">
                  <a:txBody>
                    <a:bodyPr/>
                    <a:lstStyle/>
                    <a:p>
                      <a:pPr>
                        <a:lnSpc>
                          <a:spcPct val="107000"/>
                        </a:lnSpc>
                        <a:spcAft>
                          <a:spcPts val="0"/>
                        </a:spcAft>
                      </a:pPr>
                      <a:r>
                        <a:rPr lang="en-US" sz="1400" b="0" dirty="0">
                          <a:effectLst/>
                          <a:latin typeface="Arial" panose="020B0604020202020204" pitchFamily="34" charset="0"/>
                          <a:cs typeface="Arial" panose="020B0604020202020204" pitchFamily="34" charset="0"/>
                        </a:rPr>
                        <a:t>* Variables can add up to less than 268 due to missing data</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T w="12700" cap="flat" cmpd="sng" algn="ctr">
                      <a:solidFill>
                        <a:schemeClr val="accent1">
                          <a:lumMod val="60000"/>
                          <a:lumOff val="40000"/>
                        </a:schemeClr>
                      </a:solidFill>
                      <a:prstDash val="solid"/>
                      <a:round/>
                      <a:headEnd type="none" w="med" len="med"/>
                      <a:tailEnd type="none" w="med" len="med"/>
                    </a:lnT>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431637367"/>
                  </a:ext>
                </a:extLst>
              </a:tr>
              <a:tr h="161925">
                <a:tc gridSpan="3">
                  <a:txBody>
                    <a:bodyPr/>
                    <a:lstStyle/>
                    <a:p>
                      <a:pPr>
                        <a:lnSpc>
                          <a:spcPct val="107000"/>
                        </a:lnSpc>
                        <a:spcAft>
                          <a:spcPts val="0"/>
                        </a:spcAft>
                      </a:pPr>
                      <a:r>
                        <a:rPr lang="en-US" sz="1400" b="0" dirty="0">
                          <a:effectLst/>
                          <a:latin typeface="Arial" panose="020B0604020202020204" pitchFamily="34" charset="0"/>
                          <a:cs typeface="Arial" panose="020B0604020202020204" pitchFamily="34" charset="0"/>
                        </a:rPr>
                        <a:t>† AZT-3TC-LPV/r, TNF-3TC-RAL and TNF-FTC-EFV</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665661544"/>
                  </a:ext>
                </a:extLst>
              </a:tr>
              <a:tr h="161925">
                <a:tc gridSpan="3">
                  <a:txBody>
                    <a:bodyPr/>
                    <a:lstStyle/>
                    <a:p>
                      <a:pPr>
                        <a:lnSpc>
                          <a:spcPct val="107000"/>
                        </a:lnSpc>
                        <a:spcAft>
                          <a:spcPts val="0"/>
                        </a:spcAft>
                      </a:pPr>
                      <a:r>
                        <a:rPr lang="en-US" sz="1400" b="0" dirty="0">
                          <a:effectLst/>
                          <a:latin typeface="Arial" panose="020B0604020202020204" pitchFamily="34" charset="0"/>
                          <a:cs typeface="Arial" panose="020B0604020202020204" pitchFamily="34" charset="0"/>
                        </a:rPr>
                        <a:t>‡ GFR: Glomerular Filtration Rate measured with Cockcroft-Gault formula </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711885990"/>
                  </a:ext>
                </a:extLst>
              </a:tr>
            </a:tbl>
          </a:graphicData>
        </a:graphic>
      </p:graphicFrame>
      <p:sp>
        <p:nvSpPr>
          <p:cNvPr id="23" name="Text Box 4">
            <a:extLst>
              <a:ext uri="{FF2B5EF4-FFF2-40B4-BE49-F238E27FC236}">
                <a16:creationId xmlns:a16="http://schemas.microsoft.com/office/drawing/2014/main" id="{A7878E44-C3AF-4D25-9C4B-08E42E5DA57C}"/>
              </a:ext>
            </a:extLst>
          </p:cNvPr>
          <p:cNvSpPr txBox="1">
            <a:spLocks noChangeArrowheads="1"/>
          </p:cNvSpPr>
          <p:nvPr/>
        </p:nvSpPr>
        <p:spPr bwMode="auto">
          <a:xfrm>
            <a:off x="3661015" y="14793621"/>
            <a:ext cx="7939833" cy="1275958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800" b="1" dirty="0">
                <a:solidFill>
                  <a:srgbClr val="E72240"/>
                </a:solidFill>
                <a:latin typeface="Arial" panose="020B0604020202020204" pitchFamily="34" charset="0"/>
              </a:rPr>
              <a:t>Methods</a:t>
            </a:r>
          </a:p>
          <a:p>
            <a:pPr marL="342900" indent="-342900" algn="just" defTabSz="525571"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Prospective cohort study with </a:t>
            </a:r>
            <a:r>
              <a:rPr lang="en-US" altLang="en-US" sz="2000" b="1" dirty="0">
                <a:latin typeface="Arial" panose="020B0604020202020204" pitchFamily="34" charset="0"/>
              </a:rPr>
              <a:t>268 participants </a:t>
            </a:r>
            <a:r>
              <a:rPr lang="en-US" altLang="en-US" sz="2000" dirty="0">
                <a:latin typeface="Arial" panose="020B0604020202020204" pitchFamily="34" charset="0"/>
              </a:rPr>
              <a:t>enrolled</a:t>
            </a:r>
            <a:r>
              <a:rPr lang="en-US" altLang="en-US" sz="2000" b="1" dirty="0">
                <a:latin typeface="Arial" panose="020B0604020202020204" pitchFamily="34" charset="0"/>
              </a:rPr>
              <a:t> </a:t>
            </a:r>
            <a:r>
              <a:rPr lang="en-US" altLang="en-US" sz="2000" dirty="0">
                <a:latin typeface="Arial" panose="020B0604020202020204" pitchFamily="34" charset="0"/>
              </a:rPr>
              <a:t>at our study center between November 2016 – December 2017.  </a:t>
            </a:r>
          </a:p>
          <a:p>
            <a:pPr algn="just" defTabSz="525571" eaLnBrk="0" fontAlgn="base" hangingPunct="0">
              <a:spcBef>
                <a:spcPct val="0"/>
              </a:spcBef>
              <a:spcAft>
                <a:spcPct val="0"/>
              </a:spcAft>
            </a:pPr>
            <a:endParaRPr lang="en-US" altLang="en-US" sz="2000" dirty="0">
              <a:latin typeface="Arial" panose="020B0604020202020204" pitchFamily="34" charset="0"/>
            </a:endParaRPr>
          </a:p>
          <a:p>
            <a:pPr marL="342900" indent="-342900" algn="just" defTabSz="525571" eaLnBrk="0" fontAlgn="base" hangingPunct="0">
              <a:spcBef>
                <a:spcPct val="0"/>
              </a:spcBef>
              <a:spcAft>
                <a:spcPct val="0"/>
              </a:spcAft>
              <a:buFont typeface="Arial" panose="020B0604020202020204" pitchFamily="34" charset="0"/>
              <a:buChar char="•"/>
            </a:pPr>
            <a:r>
              <a:rPr lang="en-US" altLang="en-US" sz="2000" b="1" dirty="0">
                <a:latin typeface="Arial" panose="020B0604020202020204" pitchFamily="34" charset="0"/>
              </a:rPr>
              <a:t>Population: </a:t>
            </a:r>
            <a:r>
              <a:rPr lang="en-US" altLang="en-US" sz="2000" dirty="0">
                <a:latin typeface="Arial" panose="020B0604020202020204" pitchFamily="34" charset="0"/>
              </a:rPr>
              <a:t>PLWH over 18 years old that initiate or restart ART, after at least three months of ART abandonment. </a:t>
            </a:r>
          </a:p>
          <a:p>
            <a:pPr marL="342900" indent="-342900" algn="just" defTabSz="525571" eaLnBrk="0" fontAlgn="base" hangingPunct="0">
              <a:spcBef>
                <a:spcPct val="0"/>
              </a:spcBef>
              <a:spcAft>
                <a:spcPct val="0"/>
              </a:spcAft>
              <a:buFont typeface="Arial" panose="020B0604020202020204" pitchFamily="34" charset="0"/>
              <a:buChar char="•"/>
            </a:pPr>
            <a:endParaRPr lang="en-US" altLang="en-US" sz="2000" dirty="0">
              <a:latin typeface="Arial" panose="020B0604020202020204" pitchFamily="34" charset="0"/>
            </a:endParaRPr>
          </a:p>
          <a:p>
            <a:pPr marL="342900" indent="-342900" algn="just" defTabSz="525571" eaLnBrk="0" fontAlgn="base" hangingPunct="0">
              <a:spcBef>
                <a:spcPct val="0"/>
              </a:spcBef>
              <a:spcAft>
                <a:spcPct val="0"/>
              </a:spcAft>
              <a:buFont typeface="Arial" panose="020B0604020202020204" pitchFamily="34" charset="0"/>
              <a:buChar char="•"/>
            </a:pPr>
            <a:endParaRPr lang="en-US" altLang="en-US" sz="2000" dirty="0">
              <a:latin typeface="Arial" panose="020B0604020202020204" pitchFamily="34" charset="0"/>
            </a:endParaRPr>
          </a:p>
          <a:p>
            <a:pPr marL="342900" indent="-342900" algn="just" defTabSz="525571" eaLnBrk="0" fontAlgn="base" hangingPunct="0">
              <a:spcBef>
                <a:spcPct val="0"/>
              </a:spcBef>
              <a:spcAft>
                <a:spcPct val="0"/>
              </a:spcAft>
              <a:buFont typeface="Arial" panose="020B0604020202020204" pitchFamily="34" charset="0"/>
              <a:buChar char="•"/>
            </a:pPr>
            <a:endParaRPr lang="en-US" altLang="en-US" sz="2000" dirty="0">
              <a:latin typeface="Arial" panose="020B0604020202020204" pitchFamily="34" charset="0"/>
            </a:endParaRPr>
          </a:p>
          <a:p>
            <a:pPr marL="342900" indent="-342900" algn="just" defTabSz="525571" eaLnBrk="0" fontAlgn="base" hangingPunct="0">
              <a:spcBef>
                <a:spcPct val="0"/>
              </a:spcBef>
              <a:spcAft>
                <a:spcPct val="0"/>
              </a:spcAft>
              <a:buFont typeface="Arial" panose="020B0604020202020204" pitchFamily="34" charset="0"/>
              <a:buChar char="•"/>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marL="342900" indent="-342900" algn="just" defTabSz="525571"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Study protocol and informed consent approved by the Universidad Peruana Cayetano Heredia and Hospital Cayetano Heredia IRBs. </a:t>
            </a:r>
          </a:p>
          <a:p>
            <a:pPr marL="342900" indent="-342900" algn="just" defTabSz="525571" eaLnBrk="0" fontAlgn="base" hangingPunct="0">
              <a:spcBef>
                <a:spcPct val="0"/>
              </a:spcBef>
              <a:spcAft>
                <a:spcPct val="0"/>
              </a:spcAft>
              <a:buFont typeface="Arial" panose="020B0604020202020204" pitchFamily="34" charset="0"/>
              <a:buChar char="•"/>
            </a:pPr>
            <a:endParaRPr lang="en-US" altLang="en-US" sz="2000" dirty="0">
              <a:latin typeface="Arial" panose="020B0604020202020204" pitchFamily="34" charset="0"/>
            </a:endParaRPr>
          </a:p>
        </p:txBody>
      </p:sp>
      <p:graphicFrame>
        <p:nvGraphicFramePr>
          <p:cNvPr id="15" name="Diagrama 14">
            <a:extLst>
              <a:ext uri="{FF2B5EF4-FFF2-40B4-BE49-F238E27FC236}">
                <a16:creationId xmlns:a16="http://schemas.microsoft.com/office/drawing/2014/main" id="{8D3B1E0A-DCEE-4627-B5E7-127B9E02A43E}"/>
              </a:ext>
            </a:extLst>
          </p:cNvPr>
          <p:cNvGraphicFramePr/>
          <p:nvPr>
            <p:extLst>
              <p:ext uri="{D42A27DB-BD31-4B8C-83A1-F6EECF244321}">
                <p14:modId xmlns:p14="http://schemas.microsoft.com/office/powerpoint/2010/main" val="2583895977"/>
              </p:ext>
            </p:extLst>
          </p:nvPr>
        </p:nvGraphicFramePr>
        <p:xfrm>
          <a:off x="4126059" y="17528712"/>
          <a:ext cx="7049419" cy="85651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7" name="Tabla 16">
            <a:extLst>
              <a:ext uri="{FF2B5EF4-FFF2-40B4-BE49-F238E27FC236}">
                <a16:creationId xmlns:a16="http://schemas.microsoft.com/office/drawing/2014/main" id="{196C4261-15CD-4FBB-A3A5-0144502919A3}"/>
              </a:ext>
            </a:extLst>
          </p:cNvPr>
          <p:cNvGraphicFramePr>
            <a:graphicFrameLocks noGrp="1"/>
          </p:cNvGraphicFramePr>
          <p:nvPr>
            <p:extLst>
              <p:ext uri="{D42A27DB-BD31-4B8C-83A1-F6EECF244321}">
                <p14:modId xmlns:p14="http://schemas.microsoft.com/office/powerpoint/2010/main" val="1901342608"/>
              </p:ext>
            </p:extLst>
          </p:nvPr>
        </p:nvGraphicFramePr>
        <p:xfrm>
          <a:off x="29596334" y="4338682"/>
          <a:ext cx="7939833" cy="17176712"/>
        </p:xfrm>
        <a:graphic>
          <a:graphicData uri="http://schemas.openxmlformats.org/drawingml/2006/table">
            <a:tbl>
              <a:tblPr firstRow="1" firstCol="1" bandRow="1">
                <a:tableStyleId>{68D230F3-CF80-4859-8CE7-A43EE81993B5}</a:tableStyleId>
              </a:tblPr>
              <a:tblGrid>
                <a:gridCol w="114409">
                  <a:extLst>
                    <a:ext uri="{9D8B030D-6E8A-4147-A177-3AD203B41FA5}">
                      <a16:colId xmlns:a16="http://schemas.microsoft.com/office/drawing/2014/main" val="1680562225"/>
                    </a:ext>
                  </a:extLst>
                </a:gridCol>
                <a:gridCol w="2754819">
                  <a:extLst>
                    <a:ext uri="{9D8B030D-6E8A-4147-A177-3AD203B41FA5}">
                      <a16:colId xmlns:a16="http://schemas.microsoft.com/office/drawing/2014/main" val="3380304400"/>
                    </a:ext>
                  </a:extLst>
                </a:gridCol>
                <a:gridCol w="2086117">
                  <a:extLst>
                    <a:ext uri="{9D8B030D-6E8A-4147-A177-3AD203B41FA5}">
                      <a16:colId xmlns:a16="http://schemas.microsoft.com/office/drawing/2014/main" val="3887221425"/>
                    </a:ext>
                  </a:extLst>
                </a:gridCol>
                <a:gridCol w="2201377">
                  <a:extLst>
                    <a:ext uri="{9D8B030D-6E8A-4147-A177-3AD203B41FA5}">
                      <a16:colId xmlns:a16="http://schemas.microsoft.com/office/drawing/2014/main" val="2763279264"/>
                    </a:ext>
                  </a:extLst>
                </a:gridCol>
                <a:gridCol w="783111">
                  <a:extLst>
                    <a:ext uri="{9D8B030D-6E8A-4147-A177-3AD203B41FA5}">
                      <a16:colId xmlns:a16="http://schemas.microsoft.com/office/drawing/2014/main" val="736873187"/>
                    </a:ext>
                  </a:extLst>
                </a:gridCol>
              </a:tblGrid>
              <a:tr h="526269">
                <a:tc gridSpan="5">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 Table 2: Characteristics associated with ADR (n=257)</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458970704"/>
                  </a:ext>
                </a:extLst>
              </a:tr>
              <a:tr h="276754">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Characteristics</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S"/>
                    </a:p>
                  </a:txBody>
                  <a:tcPr/>
                </a:tc>
                <a:tc>
                  <a:txBody>
                    <a:bodyPr/>
                    <a:lstStyle/>
                    <a:p>
                      <a:pPr algn="ctr">
                        <a:lnSpc>
                          <a:spcPct val="107000"/>
                        </a:lnSpc>
                        <a:spcAft>
                          <a:spcPts val="0"/>
                        </a:spcAft>
                      </a:pPr>
                      <a:r>
                        <a:rPr lang="en-US" sz="2000" b="1" dirty="0">
                          <a:effectLst/>
                          <a:latin typeface="Arial" panose="020B0604020202020204" pitchFamily="34" charset="0"/>
                          <a:cs typeface="Arial" panose="020B0604020202020204" pitchFamily="34" charset="0"/>
                        </a:rPr>
                        <a:t>No ADR (n=77)</a:t>
                      </a:r>
                    </a:p>
                    <a:p>
                      <a:pPr algn="ctr">
                        <a:lnSpc>
                          <a:spcPct val="107000"/>
                        </a:lnSpc>
                        <a:spcAft>
                          <a:spcPts val="0"/>
                        </a:spcAft>
                      </a:pPr>
                      <a:r>
                        <a:rPr lang="es-ES" sz="2000" b="1" dirty="0">
                          <a:effectLst/>
                          <a:latin typeface="Arial" panose="020B0604020202020204" pitchFamily="34" charset="0"/>
                          <a:ea typeface="Calibri" panose="020F0502020204030204" pitchFamily="34" charset="0"/>
                          <a:cs typeface="Arial" panose="020B0604020202020204" pitchFamily="34" charset="0"/>
                        </a:rPr>
                        <a:t>n (%)</a:t>
                      </a:r>
                      <a:endParaRPr lang="en-US" sz="2000" b="1" dirty="0">
                        <a:effectLst/>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b="1" dirty="0">
                          <a:effectLst/>
                          <a:latin typeface="Arial" panose="020B0604020202020204" pitchFamily="34" charset="0"/>
                          <a:cs typeface="Arial" panose="020B0604020202020204" pitchFamily="34" charset="0"/>
                        </a:rPr>
                        <a:t>ADR (n= 180)</a:t>
                      </a:r>
                    </a:p>
                    <a:p>
                      <a:pPr algn="ctr">
                        <a:lnSpc>
                          <a:spcPct val="107000"/>
                        </a:lnSpc>
                        <a:spcAft>
                          <a:spcPts val="0"/>
                        </a:spcAft>
                      </a:pPr>
                      <a:r>
                        <a:rPr lang="en-US" sz="2000" b="1" dirty="0">
                          <a:effectLst/>
                          <a:latin typeface="Arial" panose="020B0604020202020204" pitchFamily="34" charset="0"/>
                          <a:cs typeface="Arial" panose="020B0604020202020204" pitchFamily="34" charset="0"/>
                        </a:rPr>
                        <a:t>n (%)</a:t>
                      </a:r>
                      <a:endParaRPr lang="es-ES"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b="1" dirty="0">
                          <a:effectLst/>
                          <a:latin typeface="Arial" panose="020B0604020202020204" pitchFamily="34" charset="0"/>
                          <a:cs typeface="Arial" panose="020B0604020202020204" pitchFamily="34" charset="0"/>
                        </a:rPr>
                        <a:t>p</a:t>
                      </a:r>
                      <a:endParaRPr lang="es-ES"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30561159"/>
                  </a:ext>
                </a:extLst>
              </a:tr>
              <a:tr h="276754">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Age</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marL="0" marR="0" lvl="0" indent="0" algn="ctr" defTabSz="4036710" rtl="0" eaLnBrk="1" fontAlgn="auto" latinLnBrk="0" hangingPunct="1">
                        <a:lnSpc>
                          <a:spcPct val="107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30 (25.1,35.5)</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4036710" rtl="0" eaLnBrk="1" fontAlgn="auto" latinLnBrk="0" hangingPunct="1">
                        <a:lnSpc>
                          <a:spcPct val="107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29.7 (24.4,38.1)</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0.821</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09552339"/>
                  </a:ext>
                </a:extLst>
              </a:tr>
              <a:tr h="276754">
                <a:tc gridSpan="2">
                  <a:txBody>
                    <a:bodyPr/>
                    <a:lstStyle/>
                    <a:p>
                      <a:pP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22740965"/>
                  </a:ext>
                </a:extLst>
              </a:tr>
              <a:tr h="276754">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Male gender</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62 (28.7)</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154 (71.3)</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0.312</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96415645"/>
                  </a:ext>
                </a:extLst>
              </a:tr>
              <a:tr h="276754">
                <a:tc gridSpan="2">
                  <a:txBody>
                    <a:bodyPr/>
                    <a:lstStyle/>
                    <a:p>
                      <a:pP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42520726"/>
                  </a:ext>
                </a:extLst>
              </a:tr>
              <a:tr h="276754">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Non- ARV medication burden at baseline</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0 (0, 1)</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0 (0, 1)</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0.331</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48784521"/>
                  </a:ext>
                </a:extLst>
              </a:tr>
              <a:tr h="296834">
                <a:tc gridSpan="2">
                  <a:txBody>
                    <a:bodyPr/>
                    <a:lstStyle/>
                    <a:p>
                      <a:pPr marL="90170">
                        <a:lnSpc>
                          <a:spcPct val="107000"/>
                        </a:lnSpc>
                        <a:spcAft>
                          <a:spcPts val="0"/>
                        </a:spcAft>
                      </a:pPr>
                      <a:r>
                        <a:rPr lang="en-US" sz="2000" b="0" dirty="0">
                          <a:effectLst/>
                          <a:latin typeface="Arial" panose="020B0604020202020204" pitchFamily="34" charset="0"/>
                          <a:cs typeface="Arial" panose="020B0604020202020204" pitchFamily="34" charset="0"/>
                        </a:rPr>
                        <a:t>More than 1 drug</a:t>
                      </a:r>
                      <a:endParaRPr lang="es-ES"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40 (32.3)</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84 (67.7)</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0.438</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44076954"/>
                  </a:ext>
                </a:extLst>
              </a:tr>
              <a:tr h="295582">
                <a:tc gridSpan="2">
                  <a:txBody>
                    <a:bodyPr/>
                    <a:lstStyle/>
                    <a:p>
                      <a:pPr marL="90170">
                        <a:lnSpc>
                          <a:spcPct val="107000"/>
                        </a:lnSpc>
                        <a:spcAft>
                          <a:spcPts val="0"/>
                        </a:spcAft>
                      </a:pPr>
                      <a:r>
                        <a:rPr lang="en-US" sz="2000" b="0" noProof="0" dirty="0">
                          <a:effectLst/>
                          <a:latin typeface="Arial" panose="020B0604020202020204" pitchFamily="34" charset="0"/>
                          <a:ea typeface="Calibri" panose="020F0502020204030204" pitchFamily="34" charset="0"/>
                          <a:cs typeface="Arial" panose="020B0604020202020204" pitchFamily="34" charset="0"/>
                        </a:rPr>
                        <a:t>Polypharmacy (≥ 5 drugs)</a:t>
                      </a:r>
                    </a:p>
                  </a:txBody>
                  <a:tcPr marL="68580" marR="68580" marT="0" marB="0"/>
                </a:tc>
                <a:tc hMerge="1">
                  <a:txBody>
                    <a:bodyPr/>
                    <a:lstStyle/>
                    <a:p>
                      <a:endParaRPr lang="es-ES"/>
                    </a:p>
                  </a:txBody>
                  <a:tcPr/>
                </a:tc>
                <a:tc>
                  <a:txBody>
                    <a:bodyPr/>
                    <a:lstStyle/>
                    <a:p>
                      <a:pPr algn="ctr">
                        <a:lnSpc>
                          <a:spcPct val="107000"/>
                        </a:lnSpc>
                        <a:spcAft>
                          <a:spcPts val="0"/>
                        </a:spcAft>
                      </a:pPr>
                      <a:r>
                        <a:rPr lang="es-ES" sz="2000" dirty="0">
                          <a:effectLst/>
                          <a:latin typeface="Arial" panose="020B0604020202020204" pitchFamily="34" charset="0"/>
                          <a:ea typeface="Calibri" panose="020F0502020204030204" pitchFamily="34" charset="0"/>
                          <a:cs typeface="Arial" panose="020B0604020202020204" pitchFamily="34" charset="0"/>
                        </a:rPr>
                        <a:t>21 (35.0)</a:t>
                      </a:r>
                    </a:p>
                  </a:txBody>
                  <a:tcPr marL="68580" marR="68580" marT="0" marB="0" anchor="ctr"/>
                </a:tc>
                <a:tc>
                  <a:txBody>
                    <a:bodyPr/>
                    <a:lstStyle/>
                    <a:p>
                      <a:pPr algn="ctr">
                        <a:lnSpc>
                          <a:spcPct val="107000"/>
                        </a:lnSpc>
                        <a:spcAft>
                          <a:spcPts val="0"/>
                        </a:spcAft>
                      </a:pPr>
                      <a:r>
                        <a:rPr lang="es-ES" sz="2000" dirty="0">
                          <a:effectLst/>
                          <a:latin typeface="Arial" panose="020B0604020202020204" pitchFamily="34" charset="0"/>
                          <a:ea typeface="Calibri" panose="020F0502020204030204" pitchFamily="34" charset="0"/>
                          <a:cs typeface="Arial" panose="020B0604020202020204" pitchFamily="34" charset="0"/>
                        </a:rPr>
                        <a:t>39 (65.0)</a:t>
                      </a:r>
                    </a:p>
                  </a:txBody>
                  <a:tcPr marL="68580" marR="68580" marT="0" marB="0" anchor="ctr"/>
                </a:tc>
                <a:tc>
                  <a:txBody>
                    <a:bodyPr/>
                    <a:lstStyle/>
                    <a:p>
                      <a:pPr algn="ctr">
                        <a:lnSpc>
                          <a:spcPct val="107000"/>
                        </a:lnSpc>
                        <a:spcAft>
                          <a:spcPts val="0"/>
                        </a:spcAft>
                      </a:pPr>
                      <a:r>
                        <a:rPr lang="es-ES" sz="2000" dirty="0">
                          <a:effectLst/>
                          <a:latin typeface="Arial" panose="020B0604020202020204" pitchFamily="34" charset="0"/>
                          <a:ea typeface="Calibri" panose="020F0502020204030204" pitchFamily="34" charset="0"/>
                          <a:cs typeface="Arial" panose="020B0604020202020204" pitchFamily="34" charset="0"/>
                        </a:rPr>
                        <a:t>0.330</a:t>
                      </a:r>
                    </a:p>
                  </a:txBody>
                  <a:tcPr marL="68580" marR="68580" marT="0" marB="0" anchor="ctr"/>
                </a:tc>
                <a:extLst>
                  <a:ext uri="{0D108BD9-81ED-4DB2-BD59-A6C34878D82A}">
                    <a16:rowId xmlns:a16="http://schemas.microsoft.com/office/drawing/2014/main" val="3545435421"/>
                  </a:ext>
                </a:extLst>
              </a:tr>
              <a:tr h="295582">
                <a:tc gridSpan="2">
                  <a:txBody>
                    <a:bodyPr/>
                    <a:lstStyle/>
                    <a:p>
                      <a:pPr marL="90170">
                        <a:lnSpc>
                          <a:spcPct val="107000"/>
                        </a:lnSpc>
                        <a:spcAft>
                          <a:spcPts val="0"/>
                        </a:spcAft>
                      </a:pPr>
                      <a:endParaRPr lang="en-US" sz="20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81136331"/>
                  </a:ext>
                </a:extLst>
              </a:tr>
              <a:tr h="276754">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Pregnant*</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6 (42.8)</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8 (57.2)</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0.548</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60608813"/>
                  </a:ext>
                </a:extLst>
              </a:tr>
              <a:tr h="276754">
                <a:tc gridSpan="2">
                  <a:txBody>
                    <a:bodyPr/>
                    <a:lstStyle/>
                    <a:p>
                      <a:pP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71148873"/>
                  </a:ext>
                </a:extLst>
              </a:tr>
              <a:tr h="276754">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Depression (CES-D)</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S"/>
                    </a:p>
                  </a:txBody>
                  <a:tcP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18681943"/>
                  </a:ext>
                </a:extLst>
              </a:tr>
              <a:tr h="276754">
                <a:tc>
                  <a:txBody>
                    <a:bodyPr/>
                    <a:lstStyle/>
                    <a:p>
                      <a:pPr>
                        <a:lnSpc>
                          <a:spcPct val="107000"/>
                        </a:lnSpc>
                      </a:pPr>
                      <a:endParaRPr lang="es-ES" sz="2000" dirty="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Depressive symptoms</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22 (35.5)</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40 (64.5)</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0.276</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53623861"/>
                  </a:ext>
                </a:extLst>
              </a:tr>
              <a:tr h="276754">
                <a:tc>
                  <a:txBody>
                    <a:bodyPr/>
                    <a:lstStyle/>
                    <a:p>
                      <a:pPr>
                        <a:lnSpc>
                          <a:spcPct val="107000"/>
                        </a:lnSpc>
                      </a:pPr>
                      <a:endParaRPr lang="es-ES" sz="2000" dirty="0">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Major depression </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15 (24.2)</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47 (75.8)</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0.255</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02618665"/>
                  </a:ext>
                </a:extLst>
              </a:tr>
              <a:tr h="276754">
                <a:tc gridSpan="2">
                  <a:txBody>
                    <a:bodyPr/>
                    <a:lstStyle/>
                    <a:p>
                      <a:pP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34001064"/>
                  </a:ext>
                </a:extLst>
              </a:tr>
              <a:tr h="276754">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Alcoholism (AUDIT)</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17 (32.1)</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36 (67.9)</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0.706</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88796308"/>
                  </a:ext>
                </a:extLst>
              </a:tr>
              <a:tr h="276754">
                <a:tc gridSpan="2">
                  <a:txBody>
                    <a:bodyPr/>
                    <a:lstStyle/>
                    <a:p>
                      <a:pP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21666742"/>
                  </a:ext>
                </a:extLst>
              </a:tr>
              <a:tr h="276754">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Illicit drug abuse (DAST-10)</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12 (34.3)</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23 (65.7)</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0.548</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94986886"/>
                  </a:ext>
                </a:extLst>
              </a:tr>
              <a:tr h="276754">
                <a:tc gridSpan="2">
                  <a:txBody>
                    <a:bodyPr/>
                    <a:lstStyle/>
                    <a:p>
                      <a:pPr marL="90170">
                        <a:lnSpc>
                          <a:spcPct val="107000"/>
                        </a:lnSpc>
                        <a:spcAft>
                          <a:spcPts val="0"/>
                        </a:spcAft>
                      </a:pPr>
                      <a:r>
                        <a:rPr lang="en-US" sz="2000" b="0" dirty="0">
                          <a:effectLst/>
                          <a:latin typeface="Arial" panose="020B0604020202020204" pitchFamily="34" charset="0"/>
                          <a:cs typeface="Arial" panose="020B0604020202020204" pitchFamily="34" charset="0"/>
                        </a:rPr>
                        <a:t>Alcoholism and Drug abuse</a:t>
                      </a:r>
                      <a:endParaRPr lang="es-ES"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5 (29.4)</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12 (70.6)</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0.959</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47405948"/>
                  </a:ext>
                </a:extLst>
              </a:tr>
              <a:tr h="276754">
                <a:tc gridSpan="2">
                  <a:txBody>
                    <a:bodyPr/>
                    <a:lstStyle/>
                    <a:p>
                      <a:pPr marL="90170">
                        <a:lnSpc>
                          <a:spcPct val="107000"/>
                        </a:lnSpc>
                        <a:spcAft>
                          <a:spcPts val="0"/>
                        </a:spcAft>
                      </a:pPr>
                      <a:r>
                        <a:rPr lang="en-US" sz="2000" b="0" dirty="0">
                          <a:effectLst/>
                          <a:latin typeface="Arial" panose="020B0604020202020204" pitchFamily="34" charset="0"/>
                          <a:cs typeface="Arial" panose="020B0604020202020204" pitchFamily="34" charset="0"/>
                        </a:rPr>
                        <a:t>Alcoholism or drug abuse</a:t>
                      </a:r>
                      <a:endParaRPr lang="es-ES"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24 (33.8)</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47 (66.2)</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0.406</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81155574"/>
                  </a:ext>
                </a:extLst>
              </a:tr>
              <a:tr h="276754">
                <a:tc gridSpan="2">
                  <a:txBody>
                    <a:bodyPr/>
                    <a:lstStyle/>
                    <a:p>
                      <a:pPr marL="90170">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4598038"/>
                  </a:ext>
                </a:extLst>
              </a:tr>
              <a:tr h="276754">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TB co-infection</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8 (32.0)</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17 (68.0)</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0.815</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45848925"/>
                  </a:ext>
                </a:extLst>
              </a:tr>
              <a:tr h="276754">
                <a:tc gridSpan="2">
                  <a:txBody>
                    <a:bodyPr/>
                    <a:lstStyle/>
                    <a:p>
                      <a:pP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93715767"/>
                  </a:ext>
                </a:extLst>
              </a:tr>
              <a:tr h="276754">
                <a:tc gridSpan="2">
                  <a:txBody>
                    <a:bodyPr/>
                    <a:lstStyle/>
                    <a:p>
                      <a:pPr marL="0" marR="0" lvl="0" indent="0" algn="l" defTabSz="4036710" rtl="0" eaLnBrk="1" fontAlgn="auto" latinLnBrk="0" hangingPunct="1">
                        <a:lnSpc>
                          <a:spcPct val="107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GFR &lt;90 </a:t>
                      </a:r>
                      <a:r>
                        <a:rPr lang="en-US" sz="2000" dirty="0">
                          <a:effectLst/>
                        </a:rPr>
                        <a:t>mL/min/1.73 m</a:t>
                      </a:r>
                      <a:r>
                        <a:rPr lang="en-US" sz="2000" baseline="30000" dirty="0">
                          <a:effectLst/>
                        </a:rPr>
                        <a:t>2</a:t>
                      </a:r>
                      <a:r>
                        <a:rPr lang="en-US" sz="2000" dirty="0">
                          <a:effectLst/>
                          <a:latin typeface="Arial" panose="020B0604020202020204" pitchFamily="34" charset="0"/>
                          <a:cs typeface="Arial" panose="020B0604020202020204" pitchFamily="34" charset="0"/>
                        </a:rPr>
                        <a:t>*† </a:t>
                      </a:r>
                    </a:p>
                  </a:txBody>
                  <a:tcPr marL="68580" marR="68580" marT="0" marB="0"/>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11 (31.4)</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24 (68.6)</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0.796</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56098832"/>
                  </a:ext>
                </a:extLst>
              </a:tr>
              <a:tr h="276754">
                <a:tc gridSpan="2">
                  <a:txBody>
                    <a:bodyPr/>
                    <a:lstStyle/>
                    <a:p>
                      <a:pP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78083514"/>
                  </a:ext>
                </a:extLst>
              </a:tr>
              <a:tr h="276754">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ART experienced</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10 (34.5)</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19 (65.5)</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0.573</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55632553"/>
                  </a:ext>
                </a:extLst>
              </a:tr>
              <a:tr h="276754">
                <a:tc gridSpan="2">
                  <a:txBody>
                    <a:bodyPr/>
                    <a:lstStyle/>
                    <a:p>
                      <a:pP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1789315"/>
                  </a:ext>
                </a:extLst>
              </a:tr>
              <a:tr h="526269">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Time between diagnosis and ART  start (weeks)</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9.9 (4.4, 58.9)</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11.3 (5.2, 64.5)</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0.474</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93783208"/>
                  </a:ext>
                </a:extLst>
              </a:tr>
              <a:tr h="276754">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 </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 </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 </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 </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07102776"/>
                  </a:ext>
                </a:extLst>
              </a:tr>
              <a:tr h="276754">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Baseline CD4+ (cell/mm3)*</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marL="0" marR="0" lvl="0" indent="0" algn="ctr" defTabSz="4036710" rtl="0" eaLnBrk="1" fontAlgn="auto" latinLnBrk="0" hangingPunct="1">
                        <a:lnSpc>
                          <a:spcPct val="107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242 (91, 358)</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4036710" rtl="0" eaLnBrk="1" fontAlgn="auto" latinLnBrk="0" hangingPunct="1">
                        <a:lnSpc>
                          <a:spcPct val="107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250 (83, 436)</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0.475</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67872368"/>
                  </a:ext>
                </a:extLst>
              </a:tr>
              <a:tr h="276754">
                <a:tc gridSpan="2">
                  <a:txBody>
                    <a:bodyPr/>
                    <a:lstStyle/>
                    <a:p>
                      <a:pPr marL="90170">
                        <a:lnSpc>
                          <a:spcPct val="107000"/>
                        </a:lnSpc>
                        <a:spcAft>
                          <a:spcPts val="0"/>
                        </a:spcAft>
                      </a:pPr>
                      <a:r>
                        <a:rPr lang="en-US" sz="2000" b="0" dirty="0">
                          <a:effectLst/>
                          <a:latin typeface="Arial" panose="020B0604020202020204" pitchFamily="34" charset="0"/>
                          <a:cs typeface="Arial" panose="020B0604020202020204" pitchFamily="34" charset="0"/>
                        </a:rPr>
                        <a:t>CD4 &lt;200 cell/mm3</a:t>
                      </a:r>
                      <a:endParaRPr lang="es-ES"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32 (29.9)</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75 (70.1)</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0.899</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51163590"/>
                  </a:ext>
                </a:extLst>
              </a:tr>
              <a:tr h="276754">
                <a:tc gridSpan="2">
                  <a:txBody>
                    <a:bodyPr/>
                    <a:lstStyle/>
                    <a:p>
                      <a:pPr marL="90170">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18013364"/>
                  </a:ext>
                </a:extLst>
              </a:tr>
              <a:tr h="276754">
                <a:tc gridSpan="2">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Baseline viral Load (copies/ml)*</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marL="0" marR="0" lvl="0" indent="0" algn="ctr" defTabSz="4036710" rtl="0" eaLnBrk="1" fontAlgn="auto" latinLnBrk="0" hangingPunct="1">
                        <a:lnSpc>
                          <a:spcPct val="107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161887 (36100, 554000)</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4036710" rtl="0" eaLnBrk="1" fontAlgn="auto" latinLnBrk="0" hangingPunct="1">
                        <a:lnSpc>
                          <a:spcPct val="107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129500(37000,548000)</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0.994</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75845824"/>
                  </a:ext>
                </a:extLst>
              </a:tr>
              <a:tr h="257198">
                <a:tc gridSpan="2">
                  <a:txBody>
                    <a:bodyPr/>
                    <a:lstStyle/>
                    <a:p>
                      <a:pPr marL="90170">
                        <a:lnSpc>
                          <a:spcPct val="107000"/>
                        </a:lnSpc>
                        <a:spcAft>
                          <a:spcPts val="0"/>
                        </a:spcAft>
                      </a:pPr>
                      <a:r>
                        <a:rPr lang="en-US" sz="2000">
                          <a:effectLst/>
                          <a:latin typeface="Arial" panose="020B0604020202020204" pitchFamily="34" charset="0"/>
                          <a:cs typeface="Arial" panose="020B0604020202020204" pitchFamily="34" charset="0"/>
                        </a:rPr>
                        <a:t> </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 </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 </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 </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35285057"/>
                  </a:ext>
                </a:extLst>
              </a:tr>
              <a:tr h="276754">
                <a:tc gridSpan="2">
                  <a:txBody>
                    <a:bodyPr/>
                    <a:lstStyle/>
                    <a:p>
                      <a:pPr>
                        <a:lnSpc>
                          <a:spcPct val="107000"/>
                        </a:lnSpc>
                        <a:spcAft>
                          <a:spcPts val="0"/>
                        </a:spcAft>
                      </a:pPr>
                      <a:r>
                        <a:rPr lang="en-US" sz="2000">
                          <a:effectLst/>
                          <a:latin typeface="Arial" panose="020B0604020202020204" pitchFamily="34" charset="0"/>
                          <a:cs typeface="Arial" panose="020B0604020202020204" pitchFamily="34" charset="0"/>
                        </a:rPr>
                        <a:t>ART treatment†</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endParaRPr lang="es-ES" sz="2000">
                        <a:effectLst/>
                        <a:latin typeface="Arial" panose="020B0604020202020204" pitchFamily="34" charset="0"/>
                        <a:cs typeface="Arial" panose="020B0604020202020204" pitchFamily="34" charset="0"/>
                      </a:endParaRPr>
                    </a:p>
                  </a:txBody>
                  <a:tcPr marL="68580" marR="68580" marT="0" marB="0" anchor="ctr"/>
                </a:tc>
                <a:tc>
                  <a:txBody>
                    <a:bodyPr/>
                    <a:lstStyle/>
                    <a:p>
                      <a:endParaRPr lang="es-ES" sz="2000">
                        <a:effectLst/>
                        <a:latin typeface="Arial" panose="020B0604020202020204" pitchFamily="34" charset="0"/>
                        <a:cs typeface="Arial" panose="020B0604020202020204" pitchFamily="34" charset="0"/>
                      </a:endParaRPr>
                    </a:p>
                  </a:txBody>
                  <a:tcPr marL="68580" marR="68580" marT="0" marB="0" anchor="ctr"/>
                </a:tc>
                <a:tc>
                  <a:txBody>
                    <a:bodyPr/>
                    <a:lstStyle/>
                    <a:p>
                      <a:endParaRPr lang="es-ES" sz="200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53027237"/>
                  </a:ext>
                </a:extLst>
              </a:tr>
              <a:tr h="276754">
                <a:tc gridSpan="2">
                  <a:txBody>
                    <a:bodyPr/>
                    <a:lstStyle/>
                    <a:p>
                      <a:pPr marL="90170">
                        <a:lnSpc>
                          <a:spcPct val="107000"/>
                        </a:lnSpc>
                        <a:spcAft>
                          <a:spcPts val="0"/>
                        </a:spcAft>
                      </a:pPr>
                      <a:r>
                        <a:rPr lang="en-US" sz="2000" b="0">
                          <a:effectLst/>
                          <a:latin typeface="Arial" panose="020B0604020202020204" pitchFamily="34" charset="0"/>
                          <a:cs typeface="Arial" panose="020B0604020202020204" pitchFamily="34" charset="0"/>
                        </a:rPr>
                        <a:t>AZT-3TC-EFV</a:t>
                      </a:r>
                      <a:endParaRPr lang="es-ES" sz="20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23 (24.7)</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70 (75.3)</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0.168</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859738"/>
                  </a:ext>
                </a:extLst>
              </a:tr>
              <a:tr h="330665">
                <a:tc gridSpan="2">
                  <a:txBody>
                    <a:bodyPr/>
                    <a:lstStyle/>
                    <a:p>
                      <a:pPr marL="90170">
                        <a:lnSpc>
                          <a:spcPct val="107000"/>
                        </a:lnSpc>
                        <a:spcAft>
                          <a:spcPts val="0"/>
                        </a:spcAft>
                      </a:pPr>
                      <a:r>
                        <a:rPr lang="en-US" sz="2000" b="0" dirty="0">
                          <a:effectLst/>
                          <a:latin typeface="Arial" panose="020B0604020202020204" pitchFamily="34" charset="0"/>
                          <a:cs typeface="Arial" panose="020B0604020202020204" pitchFamily="34" charset="0"/>
                        </a:rPr>
                        <a:t>TNF-3TC-EFV</a:t>
                      </a:r>
                      <a:endParaRPr lang="es-ES" sz="2000" b="0" dirty="0">
                        <a:effectLst/>
                        <a:latin typeface="Arial" panose="020B060402020202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30 (30.6)</a:t>
                      </a:r>
                      <a:endParaRPr lang="es-ES" sz="2000" dirty="0">
                        <a:effectLst/>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68 (69.4)</a:t>
                      </a:r>
                      <a:endParaRPr lang="es-ES" sz="2000" dirty="0">
                        <a:effectLst/>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0.858</a:t>
                      </a:r>
                      <a:endParaRPr lang="es-ES" sz="2000" dirty="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77013056"/>
                  </a:ext>
                </a:extLst>
              </a:tr>
              <a:tr h="329450">
                <a:tc gridSpan="2">
                  <a:txBody>
                    <a:bodyPr/>
                    <a:lstStyle/>
                    <a:p>
                      <a:pPr marL="90170" marR="0" lvl="0" indent="0" algn="l" defTabSz="4036710" rtl="0" eaLnBrk="1" fontAlgn="auto" latinLnBrk="0" hangingPunct="1">
                        <a:lnSpc>
                          <a:spcPct val="107000"/>
                        </a:lnSpc>
                        <a:spcBef>
                          <a:spcPts val="0"/>
                        </a:spcBef>
                        <a:spcAft>
                          <a:spcPts val="0"/>
                        </a:spcAft>
                        <a:buClrTx/>
                        <a:buSzTx/>
                        <a:buFontTx/>
                        <a:buNone/>
                        <a:tabLst/>
                        <a:defRPr/>
                      </a:pPr>
                      <a:r>
                        <a:rPr lang="en-US" sz="2000" b="0" dirty="0">
                          <a:effectLst/>
                          <a:latin typeface="Arial" panose="020B0604020202020204" pitchFamily="34" charset="0"/>
                          <a:cs typeface="Arial" panose="020B0604020202020204" pitchFamily="34" charset="0"/>
                        </a:rPr>
                        <a:t>TNF-3TC-LPV/r</a:t>
                      </a:r>
                      <a:endParaRPr lang="es-ES"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marL="0" marR="0" lvl="0" indent="0" algn="ctr" defTabSz="4036710" rtl="0" eaLnBrk="1" fontAlgn="auto" latinLnBrk="0" hangingPunct="1">
                        <a:lnSpc>
                          <a:spcPct val="107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3 (18.8)</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4036710" rtl="0" eaLnBrk="1" fontAlgn="auto" latinLnBrk="0" hangingPunct="1">
                        <a:lnSpc>
                          <a:spcPct val="107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13 (81.2)</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4036710" rtl="0" eaLnBrk="1" fontAlgn="auto" latinLnBrk="0" hangingPunct="1">
                        <a:lnSpc>
                          <a:spcPct val="107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0.406</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19718038"/>
                  </a:ext>
                </a:extLst>
              </a:tr>
              <a:tr h="276754">
                <a:tc gridSpan="2">
                  <a:txBody>
                    <a:bodyPr/>
                    <a:lstStyle/>
                    <a:p>
                      <a:pPr marL="90170">
                        <a:lnSpc>
                          <a:spcPct val="107000"/>
                        </a:lnSpc>
                        <a:spcAft>
                          <a:spcPts val="0"/>
                        </a:spcAft>
                      </a:pPr>
                      <a:r>
                        <a:rPr lang="en-US" sz="2000" b="0" dirty="0">
                          <a:effectLst/>
                          <a:latin typeface="Arial" panose="020B0604020202020204" pitchFamily="34" charset="0"/>
                          <a:cs typeface="Arial" panose="020B0604020202020204" pitchFamily="34" charset="0"/>
                        </a:rPr>
                        <a:t>ABC-3TC-EFV</a:t>
                      </a:r>
                      <a:endParaRPr lang="es-ES"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4 (26.7)</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11 (73.3)</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1</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23346726"/>
                  </a:ext>
                </a:extLst>
              </a:tr>
              <a:tr h="276754">
                <a:tc gridSpan="2">
                  <a:txBody>
                    <a:bodyPr/>
                    <a:lstStyle/>
                    <a:p>
                      <a:pPr marL="90170">
                        <a:lnSpc>
                          <a:spcPct val="107000"/>
                        </a:lnSpc>
                        <a:spcAft>
                          <a:spcPts val="0"/>
                        </a:spcAft>
                      </a:pPr>
                      <a:r>
                        <a:rPr lang="en-US" sz="2000" b="0" dirty="0">
                          <a:effectLst/>
                          <a:latin typeface="Arial" panose="020B0604020202020204" pitchFamily="34" charset="0"/>
                          <a:cs typeface="Arial" panose="020B0604020202020204" pitchFamily="34" charset="0"/>
                        </a:rPr>
                        <a:t>TNF FTC EFV</a:t>
                      </a:r>
                      <a:endParaRPr lang="es-ES"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13 (46.4)</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latin typeface="Arial" panose="020B0604020202020204" pitchFamily="34" charset="0"/>
                          <a:cs typeface="Arial" panose="020B0604020202020204" pitchFamily="34" charset="0"/>
                        </a:rPr>
                        <a:t>15 (53.6%)</a:t>
                      </a:r>
                      <a:endParaRPr lang="es-E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0.044</a:t>
                      </a:r>
                      <a:endParaRPr lang="es-E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45655103"/>
                  </a:ext>
                </a:extLst>
              </a:tr>
              <a:tr h="900106">
                <a:tc gridSpan="5">
                  <a:txBody>
                    <a:bodyPr/>
                    <a:lstStyle/>
                    <a:p>
                      <a:pPr marL="0" marR="0" lvl="0" indent="0" algn="just" defTabSz="4036710" rtl="0" eaLnBrk="1" fontAlgn="auto" latinLnBrk="0" hangingPunct="1">
                        <a:lnSpc>
                          <a:spcPct val="107000"/>
                        </a:lnSpc>
                        <a:spcBef>
                          <a:spcPts val="0"/>
                        </a:spcBef>
                        <a:spcAft>
                          <a:spcPts val="0"/>
                        </a:spcAft>
                        <a:buClrTx/>
                        <a:buSzTx/>
                        <a:buFontTx/>
                        <a:buNone/>
                        <a:tabLst/>
                        <a:defRPr/>
                      </a:pPr>
                      <a:r>
                        <a:rPr lang="en-US" sz="1400" dirty="0">
                          <a:effectLst/>
                          <a:latin typeface="Arial" panose="020B0604020202020204" pitchFamily="34" charset="0"/>
                          <a:cs typeface="Arial" panose="020B0604020202020204" pitchFamily="34" charset="0"/>
                        </a:rPr>
                        <a:t>* </a:t>
                      </a:r>
                      <a:r>
                        <a:rPr lang="en-US" sz="1400" b="0" dirty="0">
                          <a:effectLst/>
                          <a:latin typeface="Arial" panose="020B0604020202020204" pitchFamily="34" charset="0"/>
                          <a:cs typeface="Arial" panose="020B0604020202020204" pitchFamily="34" charset="0"/>
                        </a:rPr>
                        <a:t>Variables can add up to less than 257 due to missing data</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4036710" rtl="0" eaLnBrk="1" fontAlgn="auto" latinLnBrk="0" hangingPunct="1">
                        <a:lnSpc>
                          <a:spcPct val="107000"/>
                        </a:lnSpc>
                        <a:spcBef>
                          <a:spcPts val="0"/>
                        </a:spcBef>
                        <a:spcAft>
                          <a:spcPts val="0"/>
                        </a:spcAft>
                        <a:buClrTx/>
                        <a:buSzTx/>
                        <a:buFontTx/>
                        <a:buNone/>
                        <a:tabLst/>
                        <a:defRPr/>
                      </a:pPr>
                      <a:r>
                        <a:rPr lang="en-US" sz="1400" b="0" dirty="0">
                          <a:effectLst/>
                          <a:latin typeface="Arial" panose="020B0604020202020204" pitchFamily="34" charset="0"/>
                          <a:cs typeface="Arial" panose="020B0604020202020204" pitchFamily="34" charset="0"/>
                        </a:rPr>
                        <a:t>† GFR: Glomerular filtration rate measured by Cockcroft Gault formula.</a:t>
                      </a:r>
                      <a:endParaRPr lang="es-ES" sz="1400" b="0" dirty="0">
                        <a:effectLst/>
                        <a:latin typeface="Arial" panose="020B0604020202020204" pitchFamily="34" charset="0"/>
                        <a:cs typeface="Arial" panose="020B0604020202020204" pitchFamily="34" charset="0"/>
                      </a:endParaRPr>
                    </a:p>
                    <a:p>
                      <a:pPr algn="just">
                        <a:lnSpc>
                          <a:spcPct val="107000"/>
                        </a:lnSpc>
                        <a:spcAft>
                          <a:spcPts val="0"/>
                        </a:spcAft>
                      </a:pPr>
                      <a:r>
                        <a:rPr lang="en-US" sz="1400" b="0" dirty="0">
                          <a:effectLst/>
                          <a:latin typeface="Arial" panose="020B0604020202020204" pitchFamily="34" charset="0"/>
                          <a:cs typeface="Arial" panose="020B0604020202020204" pitchFamily="34" charset="0"/>
                        </a:rPr>
                        <a:t>‡TDF: Tenofovir, 3TC: Lamivudine, EFV: Efavirenz, AZT: Zidovudine, ABC: Abacavir, FTC: Emtricitabine y LPV/r: Lopinavir / Ritonavir.</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641892559"/>
                  </a:ext>
                </a:extLst>
              </a:tr>
            </a:tbl>
          </a:graphicData>
        </a:graphic>
      </p:graphicFrame>
      <p:pic>
        <p:nvPicPr>
          <p:cNvPr id="18" name="Imagen 17" descr="Imagen que contiene alimentos&#10;&#10;Descripción generada automáticamente">
            <a:extLst>
              <a:ext uri="{FF2B5EF4-FFF2-40B4-BE49-F238E27FC236}">
                <a16:creationId xmlns:a16="http://schemas.microsoft.com/office/drawing/2014/main" id="{65DC67BF-7837-47B8-A222-2619BC28A4D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 y="171299"/>
            <a:ext cx="10640008" cy="3050898"/>
          </a:xfrm>
          <a:prstGeom prst="rect">
            <a:avLst/>
          </a:prstGeom>
        </p:spPr>
      </p:pic>
      <p:sp>
        <p:nvSpPr>
          <p:cNvPr id="21" name="TextBox 20">
            <a:extLst>
              <a:ext uri="{FF2B5EF4-FFF2-40B4-BE49-F238E27FC236}">
                <a16:creationId xmlns:a16="http://schemas.microsoft.com/office/drawing/2014/main" id="{E04DF6CE-702C-4230-8345-E9DC8301E484}"/>
              </a:ext>
            </a:extLst>
          </p:cNvPr>
          <p:cNvSpPr txBox="1"/>
          <p:nvPr/>
        </p:nvSpPr>
        <p:spPr>
          <a:xfrm>
            <a:off x="12961620" y="29252517"/>
            <a:ext cx="19185784" cy="738664"/>
          </a:xfrm>
          <a:prstGeom prst="rect">
            <a:avLst/>
          </a:prstGeom>
          <a:noFill/>
        </p:spPr>
        <p:txBody>
          <a:bodyPr wrap="square" rtlCol="0">
            <a:spAutoFit/>
          </a:bodyPr>
          <a:lstStyle/>
          <a:p>
            <a:pPr algn="ctr"/>
            <a:r>
              <a:rPr lang="en-US" sz="2100" dirty="0">
                <a:solidFill>
                  <a:schemeClr val="bg1"/>
                </a:solidFill>
                <a:latin typeface="Arial" panose="020B0604020202020204" pitchFamily="34" charset="0"/>
                <a:cs typeface="Arial" panose="020B0604020202020204" pitchFamily="34" charset="0"/>
              </a:rPr>
              <a:t>Research here reported was supported by the Fogarty International Center of the National Institutes of Health under Award Number D43TW009763. The content is solely the responsibility of the authors and does not necessarily represent the official views of the National Institutes of Health.</a:t>
            </a:r>
          </a:p>
        </p:txBody>
      </p:sp>
      <p:pic>
        <p:nvPicPr>
          <p:cNvPr id="25" name="Parte 1">
            <a:hlinkClick r:id="" action="ppaction://media"/>
            <a:extLst>
              <a:ext uri="{FF2B5EF4-FFF2-40B4-BE49-F238E27FC236}">
                <a16:creationId xmlns:a16="http://schemas.microsoft.com/office/drawing/2014/main" id="{E9A721AF-9943-4487-9FB6-E6E688651C47}"/>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5954779" y="4338682"/>
            <a:ext cx="399462" cy="399462"/>
          </a:xfrm>
          <a:prstGeom prst="rect">
            <a:avLst/>
          </a:prstGeom>
        </p:spPr>
      </p:pic>
      <p:pic>
        <p:nvPicPr>
          <p:cNvPr id="26" name="Parte 2">
            <a:hlinkClick r:id="" action="ppaction://media"/>
            <a:extLst>
              <a:ext uri="{FF2B5EF4-FFF2-40B4-BE49-F238E27FC236}">
                <a16:creationId xmlns:a16="http://schemas.microsoft.com/office/drawing/2014/main" id="{C50BF7F8-5FE3-4420-A367-82DBC47A84DD}"/>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5320005" y="14801813"/>
            <a:ext cx="399462" cy="399462"/>
          </a:xfrm>
          <a:prstGeom prst="rect">
            <a:avLst/>
          </a:prstGeom>
        </p:spPr>
      </p:pic>
      <p:pic>
        <p:nvPicPr>
          <p:cNvPr id="27" name="tercero">
            <a:hlinkClick r:id="" action="ppaction://media"/>
            <a:extLst>
              <a:ext uri="{FF2B5EF4-FFF2-40B4-BE49-F238E27FC236}">
                <a16:creationId xmlns:a16="http://schemas.microsoft.com/office/drawing/2014/main" id="{71E669E8-8E5A-4AA8-A5F6-58E94839A4C9}"/>
              </a:ext>
            </a:extLst>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13834965" y="4401025"/>
            <a:ext cx="367555" cy="367555"/>
          </a:xfrm>
          <a:prstGeom prst="rect">
            <a:avLst/>
          </a:prstGeom>
        </p:spPr>
      </p:pic>
      <p:pic>
        <p:nvPicPr>
          <p:cNvPr id="28" name="Parte 4">
            <a:hlinkClick r:id="" action="ppaction://media"/>
            <a:extLst>
              <a:ext uri="{FF2B5EF4-FFF2-40B4-BE49-F238E27FC236}">
                <a16:creationId xmlns:a16="http://schemas.microsoft.com/office/drawing/2014/main" id="{12A77DBE-7169-423B-9DB1-6AE635F0785B}"/>
              </a:ext>
            </a:extLst>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14404537" y="4403787"/>
            <a:ext cx="367555" cy="367555"/>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083"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2459" fill="hold"/>
                                        <p:tgtEl>
                                          <p:spTgt spid="2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84762" fill="hold"/>
                                        <p:tgtEl>
                                          <p:spTgt spid="2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7920"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5"/>
                </p:tgtEl>
              </p:cMediaNode>
            </p:audio>
            <p:audio>
              <p:cMediaNode vol="80000">
                <p:cTn id="20" fill="hold" display="0">
                  <p:stCondLst>
                    <p:cond delay="indefinite"/>
                  </p:stCondLst>
                  <p:endCondLst>
                    <p:cond evt="onStopAudio" delay="0">
                      <p:tgtEl>
                        <p:sldTgt/>
                      </p:tgtEl>
                    </p:cond>
                  </p:endCondLst>
                </p:cTn>
                <p:tgtEl>
                  <p:spTgt spid="26"/>
                </p:tgtEl>
              </p:cMediaNode>
            </p:audio>
            <p:audio>
              <p:cMediaNode vol="80000">
                <p:cTn id="21" fill="hold" display="0">
                  <p:stCondLst>
                    <p:cond delay="indefinite"/>
                  </p:stCondLst>
                  <p:endCondLst>
                    <p:cond evt="onStopAudio" delay="0">
                      <p:tgtEl>
                        <p:sldTgt/>
                      </p:tgtEl>
                    </p:cond>
                  </p:endCondLst>
                </p:cTn>
                <p:tgtEl>
                  <p:spTgt spid="27"/>
                </p:tgtEl>
              </p:cMediaNode>
            </p:audio>
            <p:audio>
              <p:cMediaNode vol="80000">
                <p:cTn id="22" fill="hold" display="0">
                  <p:stCondLst>
                    <p:cond delay="indefinite"/>
                  </p:stCondLst>
                  <p:endCondLst>
                    <p:cond evt="onStopAudio" delay="0">
                      <p:tgtEl>
                        <p:sldTgt/>
                      </p:tgtEl>
                    </p:cond>
                  </p:endCondLst>
                </p:cTn>
                <p:tgtEl>
                  <p:spTgt spid="28"/>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1522</TotalTime>
  <Words>1509</Words>
  <Application>Microsoft Office PowerPoint</Application>
  <PresentationFormat>Personalizado</PresentationFormat>
  <Paragraphs>417</Paragraphs>
  <Slides>1</Slides>
  <Notes>0</Notes>
  <HiddenSlides>0</HiddenSlides>
  <MMClips>4</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Century Gothic</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Genesis Sofia Huerta</cp:lastModifiedBy>
  <cp:revision>87</cp:revision>
  <dcterms:created xsi:type="dcterms:W3CDTF">2016-06-23T11:49:10Z</dcterms:created>
  <dcterms:modified xsi:type="dcterms:W3CDTF">2020-06-27T00:36:59Z</dcterms:modified>
</cp:coreProperties>
</file>